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26"/>
  </p:notesMasterIdLst>
  <p:sldIdLst>
    <p:sldId id="267" r:id="rId2"/>
    <p:sldId id="270" r:id="rId3"/>
    <p:sldId id="271" r:id="rId4"/>
    <p:sldId id="258" r:id="rId5"/>
    <p:sldId id="259" r:id="rId6"/>
    <p:sldId id="260" r:id="rId7"/>
    <p:sldId id="261" r:id="rId8"/>
    <p:sldId id="262" r:id="rId9"/>
    <p:sldId id="298" r:id="rId10"/>
    <p:sldId id="265" r:id="rId11"/>
    <p:sldId id="297" r:id="rId12"/>
    <p:sldId id="289" r:id="rId13"/>
    <p:sldId id="288" r:id="rId14"/>
    <p:sldId id="286" r:id="rId15"/>
    <p:sldId id="294" r:id="rId16"/>
    <p:sldId id="296" r:id="rId17"/>
    <p:sldId id="279" r:id="rId18"/>
    <p:sldId id="280" r:id="rId19"/>
    <p:sldId id="281" r:id="rId20"/>
    <p:sldId id="290" r:id="rId21"/>
    <p:sldId id="282" r:id="rId22"/>
    <p:sldId id="283" r:id="rId23"/>
    <p:sldId id="292" r:id="rId24"/>
    <p:sldId id="299" r:id="rId25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F61E9-721C-449D-AA32-667816368C56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B3DAC-4B73-47E1-8228-11FF2FD7CB7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IRAN and SCO after nuclear deal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EEAA5C-9ACC-490C-AD57-9B41B3D2F73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477003"/>
            <a:ext cx="2133600" cy="24447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fld id="{B4E9BEE3-5A1D-427D-8998-A8D953DC0BD0}" type="datetimeFigureOut">
              <a:rPr lang="fa-IR" smtClean="0"/>
              <a:pPr/>
              <a:t>1439/04/16</a:t>
            </a:fld>
            <a:endParaRPr lang="fa-I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930900" y="6384928"/>
            <a:ext cx="2895600" cy="24447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lvl1pPr>
          </a:lstStyle>
          <a:p>
            <a:endParaRPr lang="fa-I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124200" y="6477003"/>
            <a:ext cx="1828800" cy="24447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fld id="{D0A66828-1F5E-4102-B920-ECEE83F50B6F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873380" y="4038600"/>
            <a:ext cx="5584825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2819400" y="3276603"/>
            <a:ext cx="5791200" cy="682625"/>
          </a:xfrm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120" name="Text Box 48"/>
          <p:cNvSpPr txBox="1">
            <a:spLocks noChangeArrowheads="1"/>
          </p:cNvSpPr>
          <p:nvPr/>
        </p:nvSpPr>
        <p:spPr bwMode="gray">
          <a:xfrm>
            <a:off x="6019803" y="5934076"/>
            <a:ext cx="28321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709EE2"/>
                </a:solidFill>
              </a:rPr>
              <a:t>LOGO</a:t>
            </a:r>
          </a:p>
        </p:txBody>
      </p:sp>
    </p:spTree>
    <p:extLst>
      <p:ext uri="{BB962C8B-B14F-4D97-AF65-F5344CB8AC3E}">
        <p14:creationId xmlns="" xmlns:p14="http://schemas.microsoft.com/office/powerpoint/2010/main" val="29841392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E9BEE3-5A1D-427D-8998-A8D953DC0BD0}" type="datetimeFigureOut">
              <a:rPr lang="fa-IR" smtClean="0"/>
              <a:pPr/>
              <a:t>1439/04/16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66828-1F5E-4102-B920-ECEE83F50B6F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083746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49" y="457200"/>
            <a:ext cx="2076451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3" y="457200"/>
            <a:ext cx="6076951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E9BEE3-5A1D-427D-8998-A8D953DC0BD0}" type="datetimeFigureOut">
              <a:rPr lang="fa-IR" smtClean="0"/>
              <a:pPr/>
              <a:t>1439/04/16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66828-1F5E-4102-B920-ECEE83F50B6F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3664803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3"/>
            <a:ext cx="69342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295400"/>
            <a:ext cx="8305800" cy="4724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5532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B4E9BEE3-5A1D-427D-8998-A8D953DC0BD0}" type="datetimeFigureOut">
              <a:rPr lang="fa-IR" smtClean="0"/>
              <a:pPr/>
              <a:t>1439/04/16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3246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1800" y="65532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D0A66828-1F5E-4102-B920-ECEE83F50B6F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666349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E9BEE3-5A1D-427D-8998-A8D953DC0BD0}" type="datetimeFigureOut">
              <a:rPr lang="fa-IR" smtClean="0"/>
              <a:pPr/>
              <a:t>1439/04/16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66828-1F5E-4102-B920-ECEE83F50B6F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867377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E9BEE3-5A1D-427D-8998-A8D953DC0BD0}" type="datetimeFigureOut">
              <a:rPr lang="fa-IR" smtClean="0"/>
              <a:pPr/>
              <a:t>1439/04/16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66828-1F5E-4102-B920-ECEE83F50B6F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1134958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3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3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E9BEE3-5A1D-427D-8998-A8D953DC0BD0}" type="datetimeFigureOut">
              <a:rPr lang="fa-IR" smtClean="0"/>
              <a:pPr/>
              <a:t>1439/04/16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66828-1F5E-4102-B920-ECEE83F50B6F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415521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E9BEE3-5A1D-427D-8998-A8D953DC0BD0}" type="datetimeFigureOut">
              <a:rPr lang="fa-IR" smtClean="0"/>
              <a:pPr/>
              <a:t>1439/04/16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66828-1F5E-4102-B920-ECEE83F50B6F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3544926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E9BEE3-5A1D-427D-8998-A8D953DC0BD0}" type="datetimeFigureOut">
              <a:rPr lang="fa-IR" smtClean="0"/>
              <a:pPr/>
              <a:t>1439/04/16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66828-1F5E-4102-B920-ECEE83F50B6F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1265306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E9BEE3-5A1D-427D-8998-A8D953DC0BD0}" type="datetimeFigureOut">
              <a:rPr lang="fa-IR" smtClean="0"/>
              <a:pPr/>
              <a:t>1439/04/16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66828-1F5E-4102-B920-ECEE83F50B6F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4207933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E9BEE3-5A1D-427D-8998-A8D953DC0BD0}" type="datetimeFigureOut">
              <a:rPr lang="fa-IR" smtClean="0"/>
              <a:pPr/>
              <a:t>1439/04/16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66828-1F5E-4102-B920-ECEE83F50B6F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17456639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E9BEE3-5A1D-427D-8998-A8D953DC0BD0}" type="datetimeFigureOut">
              <a:rPr lang="fa-IR" smtClean="0"/>
              <a:pPr/>
              <a:t>1439/04/16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66828-1F5E-4102-B920-ECEE83F50B6F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478747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8305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304800" y="65532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B4E9BEE3-5A1D-427D-8998-A8D953DC0BD0}" type="datetimeFigureOut">
              <a:rPr lang="fa-IR" smtClean="0"/>
              <a:pPr/>
              <a:t>1439/04/16</a:t>
            </a:fld>
            <a:endParaRPr lang="fa-I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5943600" y="63246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2971800" y="65532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A66828-1F5E-4102-B920-ECEE83F50B6F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828800" y="457203"/>
            <a:ext cx="69342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69" name="Text Box 45"/>
          <p:cNvSpPr txBox="1">
            <a:spLocks noChangeArrowheads="1"/>
          </p:cNvSpPr>
          <p:nvPr/>
        </p:nvSpPr>
        <p:spPr bwMode="black">
          <a:xfrm>
            <a:off x="7196141" y="5943601"/>
            <a:ext cx="16430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709EE2"/>
                </a:solidFill>
              </a:rPr>
              <a:t>LOGO</a:t>
            </a:r>
          </a:p>
        </p:txBody>
      </p:sp>
    </p:spTree>
    <p:extLst>
      <p:ext uri="{BB962C8B-B14F-4D97-AF65-F5344CB8AC3E}">
        <p14:creationId xmlns="" xmlns:p14="http://schemas.microsoft.com/office/powerpoint/2010/main" val="30439233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its.worldbank.org/CountryProfile/en/Country/ARM/StartYear/2012/EndYear/2016/TradeFlow/Export/Indicator/XPRT-TRD-VL/Partner/IRQ/Product/All-Groups" TargetMode="External"/><Relationship Id="rId13" Type="http://schemas.openxmlformats.org/officeDocument/2006/relationships/hyperlink" Target="https://wits.worldbank.org/CountryProfile/en/Country/ARM/StartYear/2012/EndYear/2016/TradeFlow/Import/Partner/RUS/Indicator/MPRT-PRTNR-SHR" TargetMode="External"/><Relationship Id="rId18" Type="http://schemas.openxmlformats.org/officeDocument/2006/relationships/hyperlink" Target="https://wits.worldbank.org/CountryProfile/en/Country/ARM/StartYear/2012/EndYear/2016/TradeFlow/Import/Indicator/MPRT-TRD-VL/Partner/IRN/Product/All-Groups" TargetMode="External"/><Relationship Id="rId3" Type="http://schemas.openxmlformats.org/officeDocument/2006/relationships/hyperlink" Target="https://wits.worldbank.org/CountryProfile/en/Country/ARM/StartYear/2012/EndYear/2016/TradeFlow/Export/Partner/RUS/Indicator/XPRT-PRTNR-SHR" TargetMode="External"/><Relationship Id="rId21" Type="http://schemas.openxmlformats.org/officeDocument/2006/relationships/hyperlink" Target="https://wits.worldbank.org/CountryProfile/en/Country/ARM/StartYear/2012/EndYear/2016/TradeFlow/Import/Partner/DEU/Indicator/MPRT-PRTNR-SHR" TargetMode="External"/><Relationship Id="rId7" Type="http://schemas.openxmlformats.org/officeDocument/2006/relationships/hyperlink" Target="https://wits.worldbank.org/CountryProfile/en/Country/ARM/StartYear/2012/EndYear/2016/TradeFlow/Export/Partner/GEO/Indicator/XPRT-PRTNR-SHR" TargetMode="External"/><Relationship Id="rId12" Type="http://schemas.openxmlformats.org/officeDocument/2006/relationships/hyperlink" Target="https://wits.worldbank.org/CountryProfile/en/Country/ARM/StartYear/2012/EndYear/2016/TradeFlow/Import/Indicator/MPRT-TRD-VL/Partner/RUS/Product/All-Groups" TargetMode="External"/><Relationship Id="rId17" Type="http://schemas.openxmlformats.org/officeDocument/2006/relationships/hyperlink" Target="https://wits.worldbank.org/CountryProfile/en/Country/ARM/StartYear/2012/EndYear/2016/TradeFlow/Import/Partner/TUR/Indicator/MPRT-PRTNR-SHR" TargetMode="External"/><Relationship Id="rId2" Type="http://schemas.openxmlformats.org/officeDocument/2006/relationships/hyperlink" Target="https://wits.worldbank.org/CountryProfile/en/Country/ARM/StartYear/2012/EndYear/2016/TradeFlow/Export/Indicator/XPRT-TRD-VL/Partner/RUS/Product/All-Groups" TargetMode="External"/><Relationship Id="rId16" Type="http://schemas.openxmlformats.org/officeDocument/2006/relationships/hyperlink" Target="https://wits.worldbank.org/CountryProfile/en/Country/ARM/StartYear/2012/EndYear/2016/TradeFlow/Import/Indicator/MPRT-TRD-VL/Partner/TUR/Product/All-Groups" TargetMode="External"/><Relationship Id="rId20" Type="http://schemas.openxmlformats.org/officeDocument/2006/relationships/hyperlink" Target="https://wits.worldbank.org/CountryProfile/en/Country/ARM/StartYear/2012/EndYear/2016/TradeFlow/Import/Indicator/MPRT-TRD-VL/Partner/DEU/Product/All-Group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its.worldbank.org/CountryProfile/en/Country/ARM/StartYear/2012/EndYear/2016/TradeFlow/Export/Indicator/XPRT-TRD-VL/Partner/GEO/Product/All-Groups" TargetMode="External"/><Relationship Id="rId11" Type="http://schemas.openxmlformats.org/officeDocument/2006/relationships/hyperlink" Target="https://wits.worldbank.org/CountryProfile/en/Country/ARM/StartYear/2012/EndYear/2016/TradeFlow/Export/Partner/DEU/Indicator/XPRT-PRTNR-SHR" TargetMode="External"/><Relationship Id="rId5" Type="http://schemas.openxmlformats.org/officeDocument/2006/relationships/hyperlink" Target="https://wits.worldbank.org/CountryProfile/en/Country/ARM/StartYear/2012/EndYear/2016/TradeFlow/Export/Partner/BGR/Indicator/XPRT-PRTNR-SHR" TargetMode="External"/><Relationship Id="rId15" Type="http://schemas.openxmlformats.org/officeDocument/2006/relationships/hyperlink" Target="https://wits.worldbank.org/CountryProfile/en/Country/ARM/StartYear/2012/EndYear/2016/TradeFlow/Import/Partner/CHN/Indicator/MPRT-PRTNR-SHR" TargetMode="External"/><Relationship Id="rId10" Type="http://schemas.openxmlformats.org/officeDocument/2006/relationships/hyperlink" Target="https://wits.worldbank.org/CountryProfile/en/Country/ARM/StartYear/2012/EndYear/2016/TradeFlow/Export/Indicator/XPRT-TRD-VL/Partner/DEU/Product/All-Groups" TargetMode="External"/><Relationship Id="rId19" Type="http://schemas.openxmlformats.org/officeDocument/2006/relationships/hyperlink" Target="https://wits.worldbank.org/CountryProfile/en/Country/ARM/StartYear/2012/EndYear/2016/TradeFlow/Import/Partner/IRN/Indicator/MPRT-PRTNR-SHR" TargetMode="External"/><Relationship Id="rId4" Type="http://schemas.openxmlformats.org/officeDocument/2006/relationships/hyperlink" Target="https://wits.worldbank.org/CountryProfile/en/Country/ARM/StartYear/2012/EndYear/2016/TradeFlow/Export/Indicator/XPRT-TRD-VL/Partner/BGR/Product/All-Groups" TargetMode="External"/><Relationship Id="rId9" Type="http://schemas.openxmlformats.org/officeDocument/2006/relationships/hyperlink" Target="https://wits.worldbank.org/CountryProfile/en/Country/ARM/StartYear/2012/EndYear/2016/TradeFlow/Export/Partner/IRQ/Indicator/XPRT-PRTNR-SHR" TargetMode="External"/><Relationship Id="rId14" Type="http://schemas.openxmlformats.org/officeDocument/2006/relationships/hyperlink" Target="https://wits.worldbank.org/CountryProfile/en/Country/ARM/StartYear/2012/EndYear/2016/TradeFlow/Import/Indicator/MPRT-TRD-VL/Partner/CHN/Product/All-Groups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hu/url?sa=t&amp;rct=j&amp;q=&amp;esrc=s&amp;source=web&amp;cd=1&amp;cad=rja&amp;uact=8&amp;ved=0ahUKEwirj4360ojMAhUhJJoKHcDBCkIQFggaMAA&amp;url=https://en.wikipedia.org/wiki/Joint_Comprehensive_Plan_of_Action&amp;usg=AFQjCNEUAnuke8dwn05945qklE9Zoat8Jg&amp;sig2=3ElW0C7aSfDlgsmiGfXgRg&amp;bvm=bv.119028448,d.bGs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akparvar@yahoo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pakparvar@yahoo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hu/url?sa=t&amp;rct=j&amp;q=&amp;esrc=s&amp;source=web&amp;cd=1&amp;cad=rja&amp;uact=8&amp;ved=0ahUKEwirj4360ojMAhUhJJoKHcDBCkIQFggaMAA&amp;url=https://en.wikipedia.org/wiki/Joint_Comprehensive_Plan_of_Action&amp;usg=AFQjCNEUAnuke8dwn05945qklE9Zoat8Jg&amp;sig2=3ElW0C7aSfDlgsmiGfXgRg&amp;bvm=bv.119028448,d.bG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8305800" cy="492922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" name="Rectangle 2"/>
          <p:cNvSpPr/>
          <p:nvPr/>
        </p:nvSpPr>
        <p:spPr>
          <a:xfrm>
            <a:off x="1785918" y="1000108"/>
            <a:ext cx="4786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In the name of Allah</a:t>
            </a:r>
            <a:endParaRPr lang="fa-IR" sz="28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357950" y="4714884"/>
            <a:ext cx="78581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fa-IR" dirty="0"/>
          </a:p>
        </p:txBody>
      </p:sp>
      <p:cxnSp>
        <p:nvCxnSpPr>
          <p:cNvPr id="4" name="Straight Connector 3"/>
          <p:cNvCxnSpPr/>
          <p:nvPr/>
        </p:nvCxnSpPr>
        <p:spPr>
          <a:xfrm rot="10800000">
            <a:off x="2000232" y="5000636"/>
            <a:ext cx="64294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6572264" y="5000636"/>
            <a:ext cx="35719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1397000"/>
          <a:ext cx="7467600" cy="5110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668"/>
                <a:gridCol w="5681932"/>
              </a:tblGrid>
              <a:tr h="4600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 smtClean="0">
                          <a:latin typeface="B Roya"/>
                        </a:rPr>
                        <a:t>Countries</a:t>
                      </a:r>
                      <a:endParaRPr lang="en-US" sz="1100" b="1" i="0" u="none" strike="noStrike" dirty="0">
                        <a:latin typeface="B Roy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 smtClean="0">
                          <a:latin typeface="B Roya"/>
                        </a:rPr>
                        <a:t>Imports</a:t>
                      </a:r>
                      <a:r>
                        <a:rPr lang="fa-IR" sz="1100" b="1" i="0" u="none" strike="noStrike" dirty="0" smtClean="0">
                          <a:latin typeface="B Roya"/>
                        </a:rPr>
                        <a:t> )</a:t>
                      </a:r>
                      <a:r>
                        <a:rPr lang="fa-IR" sz="1100" b="1" i="0" u="none" strike="noStrike" baseline="0" dirty="0" smtClean="0">
                          <a:latin typeface="B Roya"/>
                        </a:rPr>
                        <a:t> </a:t>
                      </a:r>
                      <a:r>
                        <a:rPr lang="en-US" sz="1100" b="1" i="0" u="none" strike="noStrike" baseline="0" dirty="0" smtClean="0">
                          <a:latin typeface="B Roya"/>
                        </a:rPr>
                        <a:t>B$</a:t>
                      </a:r>
                      <a:r>
                        <a:rPr lang="fa-IR" sz="1100" b="1" i="0" u="none" strike="noStrike" baseline="0" dirty="0" smtClean="0">
                          <a:latin typeface="B Roya"/>
                        </a:rPr>
                        <a:t>( </a:t>
                      </a:r>
                      <a:endParaRPr lang="en-US" sz="1100" b="1" i="0" u="none" strike="noStrike" dirty="0">
                        <a:latin typeface="B Roya"/>
                      </a:endParaRPr>
                    </a:p>
                  </a:txBody>
                  <a:tcPr marL="9525" marR="9525" marT="9525" marB="0" anchor="ctr"/>
                </a:tc>
              </a:tr>
              <a:tr h="3100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latin typeface="B Roya"/>
                        </a:rPr>
                        <a:t>China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0" i="0" u="none" strike="noStrike" dirty="0" smtClean="0">
                          <a:latin typeface="B Roya"/>
                        </a:rPr>
                        <a:t>10.4</a:t>
                      </a:r>
                      <a:endParaRPr lang="en-US" sz="1100" b="0" i="0" u="none" strike="noStrike" dirty="0">
                        <a:latin typeface="B Roya"/>
                      </a:endParaRPr>
                    </a:p>
                  </a:txBody>
                  <a:tcPr marL="9525" marR="9525" marT="9525" marB="0" anchor="ctr"/>
                </a:tc>
              </a:tr>
              <a:tr h="3100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latin typeface="B Roya"/>
                        </a:rPr>
                        <a:t>UAE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0" i="0" u="none" strike="noStrike" dirty="0" smtClean="0">
                          <a:latin typeface="B Roya"/>
                        </a:rPr>
                        <a:t>7.7</a:t>
                      </a:r>
                      <a:endParaRPr lang="en-US" sz="1100" b="0" i="0" u="none" strike="noStrike" dirty="0">
                        <a:latin typeface="B Roya"/>
                      </a:endParaRPr>
                    </a:p>
                  </a:txBody>
                  <a:tcPr marL="9525" marR="9525" marT="9525" marB="0" anchor="ctr"/>
                </a:tc>
              </a:tr>
              <a:tr h="3100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latin typeface="B Roya"/>
                        </a:rPr>
                        <a:t>South Korea</a:t>
                      </a:r>
                      <a:endParaRPr lang="en-US" sz="1600" b="1" i="0" u="none" strike="noStrike" dirty="0">
                        <a:latin typeface="B Roy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0" i="0" u="none" strike="noStrike" dirty="0" smtClean="0">
                          <a:latin typeface="B Roya"/>
                        </a:rPr>
                        <a:t>4.67</a:t>
                      </a:r>
                      <a:endParaRPr lang="en-US" sz="1100" b="0" i="0" u="none" strike="noStrike" dirty="0">
                        <a:latin typeface="B Roya"/>
                      </a:endParaRPr>
                    </a:p>
                  </a:txBody>
                  <a:tcPr marL="9525" marR="9525" marT="9525" marB="0" anchor="ctr"/>
                </a:tc>
              </a:tr>
              <a:tr h="3100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latin typeface="B Roya"/>
                        </a:rPr>
                        <a:t>Turkey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0" i="0" u="none" strike="noStrike" dirty="0" smtClean="0">
                          <a:latin typeface="B Roya"/>
                        </a:rPr>
                        <a:t>2.98</a:t>
                      </a:r>
                      <a:endParaRPr lang="en-US" sz="1100" b="0" i="0" u="none" strike="noStrike" dirty="0">
                        <a:latin typeface="B Roya"/>
                      </a:endParaRPr>
                    </a:p>
                  </a:txBody>
                  <a:tcPr marL="9525" marR="9525" marT="9525" marB="0" anchor="ctr"/>
                </a:tc>
              </a:tr>
              <a:tr h="3100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latin typeface="B Roya"/>
                        </a:rPr>
                        <a:t>Swiss</a:t>
                      </a:r>
                      <a:endParaRPr lang="en-US" sz="1600" b="1" i="0" u="none" strike="noStrike" dirty="0">
                        <a:latin typeface="B Roy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0" i="0" u="none" strike="noStrike" dirty="0" smtClean="0">
                          <a:latin typeface="B Roya"/>
                        </a:rPr>
                        <a:t>2.39</a:t>
                      </a:r>
                      <a:endParaRPr lang="en-US" sz="1100" b="0" i="0" u="none" strike="noStrike" dirty="0">
                        <a:latin typeface="B Roya"/>
                      </a:endParaRPr>
                    </a:p>
                  </a:txBody>
                  <a:tcPr marL="9525" marR="9525" marT="9525" marB="0" anchor="ctr"/>
                </a:tc>
              </a:tr>
              <a:tr h="3100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latin typeface="B Roya"/>
                        </a:rPr>
                        <a:t>India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0" i="0" u="none" strike="noStrike" dirty="0" smtClean="0">
                          <a:latin typeface="B Roya"/>
                        </a:rPr>
                        <a:t>2.29</a:t>
                      </a:r>
                      <a:endParaRPr lang="en-US" sz="1100" b="0" i="0" u="none" strike="noStrike" dirty="0">
                        <a:latin typeface="B Roya"/>
                      </a:endParaRPr>
                    </a:p>
                  </a:txBody>
                  <a:tcPr marL="9525" marR="9525" marT="9525" marB="0" anchor="ctr"/>
                </a:tc>
              </a:tr>
              <a:tr h="3100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latin typeface="B Roya"/>
                        </a:rPr>
                        <a:t>Germany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0" i="0" u="none" strike="noStrike" dirty="0" smtClean="0">
                          <a:latin typeface="B Roya"/>
                        </a:rPr>
                        <a:t>1.82</a:t>
                      </a:r>
                      <a:endParaRPr lang="en-US" sz="1100" b="0" i="0" u="none" strike="noStrike" dirty="0">
                        <a:latin typeface="B Roya"/>
                      </a:endParaRPr>
                    </a:p>
                  </a:txBody>
                  <a:tcPr marL="9525" marR="9525" marT="9525" marB="0" anchor="ctr"/>
                </a:tc>
              </a:tr>
              <a:tr h="3100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latin typeface="B Roya"/>
                        </a:rPr>
                        <a:t>Italy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0" i="0" u="none" strike="noStrike" dirty="0" smtClean="0">
                          <a:latin typeface="B Roya"/>
                        </a:rPr>
                        <a:t>0.9</a:t>
                      </a:r>
                      <a:endParaRPr lang="en-US" sz="1100" b="0" i="0" u="none" strike="noStrike" dirty="0">
                        <a:latin typeface="B Roya"/>
                      </a:endParaRPr>
                    </a:p>
                  </a:txBody>
                  <a:tcPr marL="9525" marR="9525" marT="9525" marB="0" anchor="ctr"/>
                </a:tc>
              </a:tr>
              <a:tr h="3100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latin typeface="B Roya"/>
                        </a:rPr>
                        <a:t>France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0" i="0" u="none" strike="noStrike" dirty="0" smtClean="0">
                          <a:latin typeface="B Roya"/>
                        </a:rPr>
                        <a:t>0.76</a:t>
                      </a:r>
                      <a:endParaRPr lang="en-US" sz="1100" b="0" i="0" u="none" strike="noStrike" dirty="0">
                        <a:latin typeface="B Roya"/>
                      </a:endParaRPr>
                    </a:p>
                  </a:txBody>
                  <a:tcPr marL="9525" marR="9525" marT="9525" marB="0" anchor="ctr"/>
                </a:tc>
              </a:tr>
              <a:tr h="3100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latin typeface="B Roya"/>
                        </a:rPr>
                        <a:t>Russia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0" i="0" u="none" strike="noStrike" dirty="0" smtClean="0">
                          <a:latin typeface="B Roya"/>
                        </a:rPr>
                        <a:t>0.58</a:t>
                      </a:r>
                      <a:endParaRPr lang="en-US" sz="1100" b="0" i="0" u="none" strike="noStrike" dirty="0">
                        <a:latin typeface="B Roya"/>
                      </a:endParaRPr>
                    </a:p>
                  </a:txBody>
                  <a:tcPr marL="9525" marR="9525" marT="9525" marB="0" anchor="ctr"/>
                </a:tc>
              </a:tr>
              <a:tr h="3100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latin typeface="B Roya"/>
                        </a:rPr>
                        <a:t>Pakistan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0" i="0" u="none" strike="noStrike" dirty="0" smtClean="0">
                          <a:latin typeface="B Roya"/>
                        </a:rPr>
                        <a:t>0.22</a:t>
                      </a:r>
                      <a:endParaRPr lang="en-US" sz="1100" b="0" i="0" u="none" strike="noStrike" dirty="0">
                        <a:latin typeface="B Roya"/>
                      </a:endParaRPr>
                    </a:p>
                  </a:txBody>
                  <a:tcPr marL="9525" marR="9525" marT="9525" marB="0" anchor="ctr"/>
                </a:tc>
              </a:tr>
              <a:tr h="3100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err="1" smtClean="0">
                          <a:solidFill>
                            <a:srgbClr val="FF0000"/>
                          </a:solidFill>
                          <a:latin typeface="B Roya"/>
                        </a:rPr>
                        <a:t>Armania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latin typeface="B Roy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latin typeface="B Roya"/>
                      </a:endParaRPr>
                    </a:p>
                  </a:txBody>
                  <a:tcPr marL="9525" marR="9525" marT="9525" marB="0" anchor="ctr"/>
                </a:tc>
              </a:tr>
              <a:tr h="3100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latin typeface="B Roya"/>
                        </a:rPr>
                        <a:t>Uzbekistan</a:t>
                      </a:r>
                      <a:endParaRPr lang="en-US" sz="1600" b="1" i="0" u="none" strike="noStrike" dirty="0">
                        <a:latin typeface="B Roy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0" i="0" u="none" strike="noStrike" dirty="0" smtClean="0">
                          <a:latin typeface="B Roya"/>
                        </a:rPr>
                        <a:t>0.044</a:t>
                      </a:r>
                      <a:endParaRPr lang="en-US" sz="1100" b="0" i="0" u="none" strike="noStrike" dirty="0">
                        <a:latin typeface="B Roya"/>
                      </a:endParaRPr>
                    </a:p>
                  </a:txBody>
                  <a:tcPr marL="9525" marR="9525" marT="9525" marB="0" anchor="ctr"/>
                </a:tc>
              </a:tr>
              <a:tr h="3100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bg2"/>
                          </a:solidFill>
                          <a:latin typeface="B Roya"/>
                        </a:rPr>
                        <a:t>Kirghizstan </a:t>
                      </a:r>
                      <a:endParaRPr lang="en-US" sz="1600" b="1" i="0" u="none" strike="noStrike" dirty="0">
                        <a:solidFill>
                          <a:schemeClr val="bg2"/>
                        </a:solidFill>
                        <a:latin typeface="B Roy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0" i="0" u="none" strike="noStrike" dirty="0" smtClean="0">
                          <a:latin typeface="B Roya"/>
                        </a:rPr>
                        <a:t>0.004</a:t>
                      </a:r>
                      <a:endParaRPr lang="en-US" sz="1100" b="0" i="0" u="none" strike="noStrike" dirty="0">
                        <a:latin typeface="B Roya"/>
                      </a:endParaRPr>
                    </a:p>
                  </a:txBody>
                  <a:tcPr marL="9525" marR="9525" marT="9525" marB="0" anchor="ctr"/>
                </a:tc>
              </a:tr>
              <a:tr h="3100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latin typeface="B Roya"/>
                        </a:rPr>
                        <a:t>Total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0" i="0" u="none" strike="noStrike" dirty="0" smtClean="0">
                          <a:latin typeface="B Roya"/>
                        </a:rPr>
                        <a:t>42.53</a:t>
                      </a:r>
                      <a:endParaRPr lang="en-US" sz="1100" b="0" i="0" u="none" strike="noStrike" dirty="0">
                        <a:latin typeface="B Roya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95400" y="1219199"/>
          <a:ext cx="7848600" cy="5638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300"/>
                <a:gridCol w="3924300"/>
              </a:tblGrid>
              <a:tr h="4180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Countries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EXPOSRT {NON OIL} (B$) </a:t>
                      </a:r>
                      <a:endParaRPr lang="en-US" dirty="0"/>
                    </a:p>
                  </a:txBody>
                  <a:tcPr/>
                </a:tc>
              </a:tr>
              <a:tr h="2887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latin typeface="B Nazanin"/>
                        </a:rPr>
                        <a:t>China</a:t>
                      </a:r>
                      <a:endParaRPr lang="en-US" sz="1200" b="1" i="0" u="none" strike="noStrike" dirty="0">
                        <a:latin typeface="B Nazani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0" i="0" u="none" strike="noStrike" dirty="0" smtClean="0">
                          <a:latin typeface="B Nazanin"/>
                        </a:rPr>
                        <a:t>7.6</a:t>
                      </a:r>
                      <a:endParaRPr lang="fa-IR" sz="1000" b="0" i="0" u="none" strike="noStrike" dirty="0">
                        <a:latin typeface="B Nazanin"/>
                      </a:endParaRPr>
                    </a:p>
                  </a:txBody>
                  <a:tcPr marL="9525" marR="9525" marT="9525" marB="0" anchor="ctr"/>
                </a:tc>
              </a:tr>
              <a:tr h="2887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latin typeface="B Nazanin"/>
                        </a:rPr>
                        <a:t>UAE</a:t>
                      </a:r>
                      <a:endParaRPr lang="en-US" sz="1200" b="1" i="0" u="none" strike="noStrike" dirty="0">
                        <a:latin typeface="B Nazani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0" i="0" u="none" strike="noStrike" dirty="0" smtClean="0">
                          <a:latin typeface="B Nazanin"/>
                        </a:rPr>
                        <a:t>7.23</a:t>
                      </a:r>
                      <a:endParaRPr lang="fa-IR" sz="1000" b="0" i="0" u="none" strike="noStrike" dirty="0">
                        <a:latin typeface="B Nazanin"/>
                      </a:endParaRPr>
                    </a:p>
                  </a:txBody>
                  <a:tcPr marL="9525" marR="9525" marT="9525" marB="0" anchor="ctr"/>
                </a:tc>
              </a:tr>
              <a:tr h="2887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latin typeface="B Nazanin"/>
                        </a:rPr>
                        <a:t>Iraq</a:t>
                      </a:r>
                      <a:endParaRPr lang="en-US" sz="1200" b="1" i="0" u="none" strike="noStrike" dirty="0">
                        <a:latin typeface="B Nazani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0" i="0" u="none" strike="noStrike" dirty="0" smtClean="0">
                          <a:latin typeface="B Nazanin"/>
                        </a:rPr>
                        <a:t>6.22</a:t>
                      </a:r>
                      <a:endParaRPr lang="fa-IR" sz="1000" b="0" i="0" u="none" strike="noStrike" dirty="0">
                        <a:latin typeface="B Nazanin"/>
                      </a:endParaRPr>
                    </a:p>
                  </a:txBody>
                  <a:tcPr marL="9525" marR="9525" marT="9525" marB="0" anchor="ctr"/>
                </a:tc>
              </a:tr>
              <a:tr h="2887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latin typeface="B Nazanin"/>
                        </a:rPr>
                        <a:t>Turkey</a:t>
                      </a:r>
                      <a:endParaRPr lang="en-US" sz="1200" b="1" i="0" u="none" strike="noStrike" dirty="0">
                        <a:latin typeface="B Nazani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0" i="0" u="none" strike="noStrike" dirty="0" smtClean="0">
                          <a:latin typeface="B Nazanin"/>
                        </a:rPr>
                        <a:t>3.36</a:t>
                      </a:r>
                      <a:endParaRPr lang="fa-IR" sz="1000" b="0" i="0" u="none" strike="noStrike" dirty="0">
                        <a:latin typeface="B Nazanin"/>
                      </a:endParaRPr>
                    </a:p>
                  </a:txBody>
                  <a:tcPr marL="9525" marR="9525" marT="9525" marB="0" anchor="ctr"/>
                </a:tc>
              </a:tr>
              <a:tr h="2887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latin typeface="B Nazanin"/>
                        </a:rPr>
                        <a:t>India</a:t>
                      </a:r>
                      <a:endParaRPr lang="en-US" sz="1200" b="1" i="0" u="none" strike="noStrike" dirty="0">
                        <a:latin typeface="B Nazani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0" i="0" u="none" strike="noStrike" dirty="0" smtClean="0">
                          <a:latin typeface="B Nazanin"/>
                        </a:rPr>
                        <a:t>2.68</a:t>
                      </a:r>
                      <a:endParaRPr lang="fa-IR" sz="1000" b="0" i="0" u="none" strike="noStrike" dirty="0">
                        <a:latin typeface="B Nazanin"/>
                      </a:endParaRPr>
                    </a:p>
                  </a:txBody>
                  <a:tcPr marL="9525" marR="9525" marT="9525" marB="0" anchor="ctr"/>
                </a:tc>
              </a:tr>
              <a:tr h="2887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latin typeface="B Nazanin"/>
                        </a:rPr>
                        <a:t>Afghanistan</a:t>
                      </a:r>
                      <a:endParaRPr lang="en-US" sz="1200" b="1" i="0" u="none" strike="noStrike" dirty="0">
                        <a:latin typeface="B Nazani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0" i="0" u="none" strike="noStrike" dirty="0" smtClean="0">
                          <a:latin typeface="B Nazanin"/>
                        </a:rPr>
                        <a:t>2.56</a:t>
                      </a:r>
                      <a:endParaRPr lang="fa-IR" sz="1000" b="0" i="0" u="none" strike="noStrike" dirty="0">
                        <a:latin typeface="B Nazanin"/>
                      </a:endParaRPr>
                    </a:p>
                  </a:txBody>
                  <a:tcPr marL="9525" marR="9525" marT="9525" marB="0" anchor="ctr"/>
                </a:tc>
              </a:tr>
              <a:tr h="2887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latin typeface="B Nazanin"/>
                        </a:rPr>
                        <a:t>Japan</a:t>
                      </a:r>
                      <a:endParaRPr lang="en-US" sz="1200" b="1" i="0" u="none" strike="noStrike" dirty="0">
                        <a:latin typeface="B Nazani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0" i="0" u="none" strike="noStrike" dirty="0" smtClean="0">
                          <a:latin typeface="B Nazanin"/>
                        </a:rPr>
                        <a:t>1.19</a:t>
                      </a:r>
                      <a:endParaRPr lang="fa-IR" sz="1000" b="0" i="0" u="none" strike="noStrike" dirty="0">
                        <a:latin typeface="B Nazanin"/>
                      </a:endParaRPr>
                    </a:p>
                  </a:txBody>
                  <a:tcPr marL="9525" marR="9525" marT="9525" marB="0" anchor="ctr"/>
                </a:tc>
              </a:tr>
              <a:tr h="2887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latin typeface="B Nazanin"/>
                        </a:rPr>
                        <a:t>South Korea</a:t>
                      </a:r>
                      <a:endParaRPr lang="en-US" sz="1200" b="1" i="0" u="none" strike="noStrike" dirty="0">
                        <a:latin typeface="B Nazani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0" i="0" u="none" strike="noStrike" dirty="0" smtClean="0">
                          <a:latin typeface="B Nazanin"/>
                        </a:rPr>
                        <a:t>0.87</a:t>
                      </a:r>
                      <a:endParaRPr lang="fa-IR" sz="1000" b="0" i="0" u="none" strike="noStrike" dirty="0">
                        <a:latin typeface="B Nazanin"/>
                      </a:endParaRPr>
                    </a:p>
                  </a:txBody>
                  <a:tcPr marL="9525" marR="9525" marT="9525" marB="0" anchor="ctr"/>
                </a:tc>
              </a:tr>
              <a:tr h="2887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latin typeface="B Nazanin"/>
                        </a:rPr>
                        <a:t>Turkmenistan</a:t>
                      </a:r>
                      <a:endParaRPr lang="en-US" sz="1200" b="1" i="0" u="none" strike="noStrike" dirty="0">
                        <a:latin typeface="B Nazani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0" i="0" u="none" strike="noStrike" dirty="0" smtClean="0">
                          <a:latin typeface="B Nazanin"/>
                        </a:rPr>
                        <a:t>0.71</a:t>
                      </a:r>
                      <a:endParaRPr lang="fa-IR" sz="1000" b="0" i="0" u="none" strike="noStrike" dirty="0">
                        <a:latin typeface="B Nazanin"/>
                      </a:endParaRPr>
                    </a:p>
                  </a:txBody>
                  <a:tcPr marL="9525" marR="9525" marT="9525" marB="0" anchor="ctr"/>
                </a:tc>
              </a:tr>
              <a:tr h="2887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latin typeface="B Nazanin"/>
                        </a:rPr>
                        <a:t>Pakistan</a:t>
                      </a:r>
                      <a:endParaRPr lang="en-US" sz="1200" b="1" i="0" u="none" strike="noStrike" dirty="0">
                        <a:latin typeface="B Nazani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0" i="0" u="none" strike="noStrike" dirty="0" smtClean="0">
                          <a:latin typeface="B Nazanin"/>
                        </a:rPr>
                        <a:t>0.67</a:t>
                      </a:r>
                      <a:endParaRPr lang="fa-IR" sz="1000" b="0" i="0" u="none" strike="noStrike" dirty="0">
                        <a:latin typeface="B Nazanin"/>
                      </a:endParaRPr>
                    </a:p>
                  </a:txBody>
                  <a:tcPr marL="9525" marR="9525" marT="9525" marB="0" anchor="ctr"/>
                </a:tc>
              </a:tr>
              <a:tr h="2887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latin typeface="B Nazanin"/>
                        </a:rPr>
                        <a:t>Uzbekistan</a:t>
                      </a:r>
                      <a:endParaRPr lang="en-US" sz="1200" b="1" i="0" u="none" strike="noStrike" dirty="0">
                        <a:latin typeface="B Nazani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0" i="0" u="none" strike="noStrike" dirty="0" smtClean="0">
                          <a:latin typeface="B Nazanin"/>
                        </a:rPr>
                        <a:t>0.23</a:t>
                      </a:r>
                      <a:endParaRPr lang="fa-IR" sz="1000" b="0" i="0" u="none" strike="noStrike" dirty="0">
                        <a:latin typeface="B Nazanin"/>
                      </a:endParaRPr>
                    </a:p>
                  </a:txBody>
                  <a:tcPr marL="9525" marR="9525" marT="9525" marB="0" anchor="ctr"/>
                </a:tc>
              </a:tr>
              <a:tr h="2887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latin typeface="B Nazanin"/>
                        </a:rPr>
                        <a:t>Azerbaijan</a:t>
                      </a:r>
                      <a:endParaRPr lang="en-US" sz="1200" b="1" i="0" u="none" strike="noStrike" dirty="0">
                        <a:latin typeface="B Nazani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0" i="0" u="none" strike="noStrike" dirty="0" smtClean="0">
                          <a:latin typeface="B Nazanin"/>
                        </a:rPr>
                        <a:t>0.23</a:t>
                      </a:r>
                      <a:endParaRPr lang="fa-IR" sz="1000" b="0" i="0" u="none" strike="noStrike" dirty="0">
                        <a:latin typeface="B Nazanin"/>
                      </a:endParaRPr>
                    </a:p>
                  </a:txBody>
                  <a:tcPr marL="9525" marR="9525" marT="9525" marB="0" anchor="ctr"/>
                </a:tc>
              </a:tr>
              <a:tr h="2887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B Nazanin"/>
                        </a:rPr>
                        <a:t>Armenia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latin typeface="B Nazani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0" i="0" u="none" strike="noStrike" dirty="0" smtClean="0">
                          <a:latin typeface="B Nazanin"/>
                        </a:rPr>
                        <a:t>0.197</a:t>
                      </a:r>
                      <a:endParaRPr lang="fa-IR" sz="1000" b="0" i="0" u="none" strike="noStrike" dirty="0">
                        <a:latin typeface="B Nazanin"/>
                      </a:endParaRPr>
                    </a:p>
                  </a:txBody>
                  <a:tcPr marL="9525" marR="9525" marT="9525" marB="0" anchor="ctr"/>
                </a:tc>
              </a:tr>
              <a:tr h="2887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latin typeface="B Nazanin"/>
                        </a:rPr>
                        <a:t>Russia</a:t>
                      </a:r>
                      <a:endParaRPr lang="en-US" sz="1200" b="1" i="0" u="none" strike="noStrike" dirty="0">
                        <a:latin typeface="B Nazani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0" i="0" u="none" strike="noStrike" dirty="0" smtClean="0">
                          <a:latin typeface="B Nazanin"/>
                        </a:rPr>
                        <a:t>0.173</a:t>
                      </a:r>
                      <a:endParaRPr lang="fa-IR" sz="1000" b="0" i="0" u="none" strike="noStrike" dirty="0">
                        <a:latin typeface="B Nazanin"/>
                      </a:endParaRPr>
                    </a:p>
                  </a:txBody>
                  <a:tcPr marL="9525" marR="9525" marT="9525" marB="0" anchor="ctr"/>
                </a:tc>
              </a:tr>
              <a:tr h="2887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latin typeface="B Nazanin"/>
                        </a:rPr>
                        <a:t>Tajikistan</a:t>
                      </a:r>
                      <a:endParaRPr lang="en-US" sz="1200" b="1" i="0" u="none" strike="noStrike" dirty="0">
                        <a:latin typeface="B Nazani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000" b="0" i="0" u="none" strike="noStrike" dirty="0" smtClean="0">
                          <a:latin typeface="B Nazanin"/>
                        </a:rPr>
                        <a:t>0.15</a:t>
                      </a:r>
                      <a:endParaRPr lang="en-US" sz="1000" b="0" i="0" u="none" strike="noStrike" dirty="0">
                        <a:latin typeface="B Nazanin"/>
                      </a:endParaRPr>
                    </a:p>
                  </a:txBody>
                  <a:tcPr marL="9525" marR="9525" marT="9525" marB="0" anchor="ctr"/>
                </a:tc>
              </a:tr>
              <a:tr h="2887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chemeClr val="bg2"/>
                          </a:solidFill>
                          <a:latin typeface="B Nazanin"/>
                        </a:rPr>
                        <a:t>Kazakhstan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bg2"/>
                          </a:solidFill>
                          <a:latin typeface="B Nazanin"/>
                        </a:rPr>
                        <a:t> </a:t>
                      </a:r>
                      <a:endParaRPr lang="en-US" sz="1200" b="1" i="0" u="none" strike="noStrike" dirty="0">
                        <a:solidFill>
                          <a:schemeClr val="bg2"/>
                        </a:solidFill>
                        <a:latin typeface="B Nazani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0" i="0" u="none" strike="noStrike" dirty="0" smtClean="0">
                          <a:latin typeface="B Nazanin"/>
                        </a:rPr>
                        <a:t>0.13</a:t>
                      </a:r>
                      <a:endParaRPr lang="fa-IR" sz="1000" b="0" i="0" u="none" strike="noStrike" dirty="0">
                        <a:latin typeface="B Nazanin"/>
                      </a:endParaRPr>
                    </a:p>
                  </a:txBody>
                  <a:tcPr marL="9525" marR="9525" marT="9525" marB="0" anchor="ctr"/>
                </a:tc>
              </a:tr>
              <a:tr h="2887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chemeClr val="bg2"/>
                          </a:solidFill>
                          <a:latin typeface="B Nazanin"/>
                        </a:rPr>
                        <a:t>Kyrgyzstan </a:t>
                      </a:r>
                      <a:endParaRPr lang="en-US" sz="1200" b="1" i="0" u="none" strike="noStrike" dirty="0">
                        <a:solidFill>
                          <a:schemeClr val="bg2"/>
                        </a:solidFill>
                        <a:latin typeface="B Nazani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0" i="0" u="none" strike="noStrike" dirty="0" smtClean="0">
                          <a:latin typeface="B Nazanin"/>
                        </a:rPr>
                        <a:t>0.022</a:t>
                      </a:r>
                      <a:endParaRPr lang="fa-IR" sz="1000" b="0" i="0" u="none" strike="noStrike" dirty="0">
                        <a:latin typeface="B Nazanin"/>
                      </a:endParaRPr>
                    </a:p>
                  </a:txBody>
                  <a:tcPr marL="9525" marR="9525" marT="9525" marB="0" anchor="ctr"/>
                </a:tc>
              </a:tr>
              <a:tr h="312484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0" i="0" u="none" strike="noStrike" dirty="0" smtClean="0">
                          <a:latin typeface="B Nazanin"/>
                        </a:rPr>
                        <a:t>42.42</a:t>
                      </a:r>
                      <a:r>
                        <a:rPr lang="en-US" sz="1000" b="0" i="0" u="none" strike="noStrike" dirty="0" smtClean="0">
                          <a:latin typeface="B Nazanin"/>
                        </a:rPr>
                        <a:t> </a:t>
                      </a:r>
                      <a:endParaRPr lang="fa-IR" sz="1000" b="0" i="0" u="none" strike="noStrike" dirty="0">
                        <a:latin typeface="B Nazani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00108"/>
            <a:ext cx="8715436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For more than 25 years, the Islamic Republic of Iran has appeared as reliable ally of the republic of Armenia.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Iran recognized Armenia’s independence on December 25, 1991.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All of Iranian President had formal visit to  Yerevan since Armenia Independence.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Two countries have strengthened their political relationship on many occasions and have committed themselves to realize numerous common projects in the economic field.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The volume of trade exchanges between Iran and Armenia had increased steadily for the last 25 years, </a:t>
            </a:r>
            <a:r>
              <a:rPr lang="en-US" dirty="0" smtClean="0"/>
              <a:t>total reached </a:t>
            </a:r>
            <a:r>
              <a:rPr lang="en-US" dirty="0" smtClean="0"/>
              <a:t>the level of </a:t>
            </a:r>
            <a:r>
              <a:rPr lang="en-US" sz="2000" dirty="0" smtClean="0"/>
              <a:t>1</a:t>
            </a:r>
            <a:r>
              <a:rPr lang="en-US" dirty="0" smtClean="0"/>
              <a:t> </a:t>
            </a:r>
            <a:r>
              <a:rPr lang="en-US" dirty="0" smtClean="0"/>
              <a:t>billion.</a:t>
            </a:r>
            <a:endParaRPr lang="en-US" dirty="0" smtClean="0"/>
          </a:p>
          <a:p>
            <a:pPr algn="l" rt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The two countries also significantly improved their transport routes.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According to the Directorate General for Trade of the European Commission, Iran is the fourth major trade partners of Armenia.</a:t>
            </a:r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3571868" y="571480"/>
            <a:ext cx="190565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Facts and figures </a:t>
            </a:r>
            <a:endParaRPr lang="fa-IR" dirty="0"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57159" y="1500174"/>
          <a:ext cx="4000527" cy="471490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333509"/>
                <a:gridCol w="1333509"/>
                <a:gridCol w="1333509"/>
              </a:tblGrid>
              <a:tr h="1100145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Market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Trade (US$ </a:t>
                      </a:r>
                      <a:r>
                        <a:rPr lang="en-US" dirty="0" smtClean="0"/>
                        <a:t>M)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/>
                        <a:t>Partner share(%) </a:t>
                      </a:r>
                    </a:p>
                  </a:txBody>
                  <a:tcPr anchor="ctr"/>
                </a:tc>
              </a:tr>
              <a:tr h="1100145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Russian Federation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a-IR">
                          <a:hlinkClick r:id="rId2" tooltip="Armenia exports to Russian Federation between 2012 and 2016"/>
                        </a:rPr>
                        <a:t>373</a:t>
                      </a:r>
                      <a:r>
                        <a:rPr lang="fa-IR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a-IR" dirty="0">
                          <a:hlinkClick r:id="rId3" tooltip="Armenia Export Partner Share (%) with Russian Federation between 2012 and 2016"/>
                        </a:rPr>
                        <a:t>20.63</a:t>
                      </a:r>
                      <a:endParaRPr lang="fa-IR" dirty="0"/>
                    </a:p>
                  </a:txBody>
                  <a:tcPr anchor="ctr"/>
                </a:tc>
              </a:tr>
              <a:tr h="628654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Bulgaria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a-IR">
                          <a:hlinkClick r:id="rId4" tooltip="Armenia exports to Bulgaria between 2012 and 2016"/>
                        </a:rPr>
                        <a:t>163</a:t>
                      </a:r>
                      <a:r>
                        <a:rPr lang="fa-IR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a-IR">
                          <a:hlinkClick r:id="rId5" tooltip="Armenia Export Partner Share (%) with Bulgaria between 2012 and 2016"/>
                        </a:rPr>
                        <a:t>9.04</a:t>
                      </a:r>
                      <a:endParaRPr lang="fa-IR"/>
                    </a:p>
                  </a:txBody>
                  <a:tcPr anchor="ctr"/>
                </a:tc>
              </a:tr>
              <a:tr h="628654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Georgia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a-IR">
                          <a:hlinkClick r:id="rId6" tooltip="Armenia exports to Georgia between 2012 and 2016"/>
                        </a:rPr>
                        <a:t>141</a:t>
                      </a:r>
                      <a:r>
                        <a:rPr lang="fa-IR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a-IR">
                          <a:hlinkClick r:id="rId7" tooltip="Armenia Export Partner Share (%) with Georgia between 2012 and 2016"/>
                        </a:rPr>
                        <a:t>7.81</a:t>
                      </a:r>
                      <a:endParaRPr lang="fa-IR"/>
                    </a:p>
                  </a:txBody>
                  <a:tcPr anchor="ctr"/>
                </a:tc>
              </a:tr>
              <a:tr h="628654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Iraq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a-IR" dirty="0">
                          <a:hlinkClick r:id="rId8" tooltip="Armenia exports to Iraq between 2012 and 2016"/>
                        </a:rPr>
                        <a:t>141</a:t>
                      </a:r>
                      <a:r>
                        <a:rPr lang="fa-IR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a-IR" dirty="0">
                          <a:hlinkClick r:id="rId9" tooltip="Armenia Export Partner Share (%) with Iraq between 2012 and 2016"/>
                        </a:rPr>
                        <a:t>7.77</a:t>
                      </a:r>
                      <a:endParaRPr lang="fa-IR" dirty="0"/>
                    </a:p>
                  </a:txBody>
                  <a:tcPr anchor="ctr"/>
                </a:tc>
              </a:tr>
              <a:tr h="628654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a-IR" dirty="0">
                          <a:hlinkClick r:id="rId10" tooltip="Armenia exports to Germany between 2012 and 2016"/>
                        </a:rPr>
                        <a:t>135</a:t>
                      </a:r>
                      <a:r>
                        <a:rPr lang="fa-IR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a-IR" dirty="0">
                          <a:hlinkClick r:id="rId11" tooltip="Armenia Export Partner Share (%) with Germany between 2012 and 2016"/>
                        </a:rPr>
                        <a:t>7.47</a:t>
                      </a:r>
                      <a:endParaRPr lang="fa-IR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072066" y="1500174"/>
          <a:ext cx="3857651" cy="464346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476385"/>
                <a:gridCol w="1190633"/>
                <a:gridCol w="1190633"/>
              </a:tblGrid>
              <a:tr h="833443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Exporter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Trade (US$ </a:t>
                      </a:r>
                      <a:r>
                        <a:rPr lang="en-US" dirty="0" smtClean="0"/>
                        <a:t>M)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/>
                        <a:t>Partner share(%) </a:t>
                      </a:r>
                    </a:p>
                  </a:txBody>
                  <a:tcPr anchor="ctr"/>
                </a:tc>
              </a:tr>
              <a:tr h="1190633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Russian Federation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a-IR">
                          <a:hlinkClick r:id="rId12" tooltip=" Armenia imports from Russian Federation between 2012 and 2016"/>
                        </a:rPr>
                        <a:t>991</a:t>
                      </a:r>
                      <a:r>
                        <a:rPr lang="fa-IR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a-IR" dirty="0">
                          <a:hlinkClick r:id="rId13" tooltip="Armenia Import Partner Share (%) with Russian Federation between 2012 and 2016"/>
                        </a:rPr>
                        <a:t>30.78</a:t>
                      </a:r>
                      <a:endParaRPr lang="fa-IR" dirty="0"/>
                    </a:p>
                  </a:txBody>
                  <a:tcPr anchor="ctr"/>
                </a:tc>
              </a:tr>
              <a:tr h="476253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China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a-IR">
                          <a:hlinkClick r:id="rId14" tooltip=" Armenia imports from China between 2012 and 2016"/>
                        </a:rPr>
                        <a:t>363</a:t>
                      </a:r>
                      <a:r>
                        <a:rPr lang="fa-IR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a-IR">
                          <a:hlinkClick r:id="rId15" tooltip="Armenia Import Partner Share (%) with China between 2012 and 2016"/>
                        </a:rPr>
                        <a:t>11.29</a:t>
                      </a:r>
                      <a:endParaRPr lang="fa-IR"/>
                    </a:p>
                  </a:txBody>
                  <a:tcPr anchor="ctr"/>
                </a:tc>
              </a:tr>
              <a:tr h="476253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Turkey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a-IR">
                          <a:hlinkClick r:id="rId16" tooltip=" Armenia imports from Turkey between 2012 and 2016"/>
                        </a:rPr>
                        <a:t>169</a:t>
                      </a:r>
                      <a:r>
                        <a:rPr lang="fa-IR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a-IR">
                          <a:hlinkClick r:id="rId17" tooltip="Armenia Import Partner Share (%) with Turkey between 2012 and 2016"/>
                        </a:rPr>
                        <a:t>5.25</a:t>
                      </a:r>
                      <a:endParaRPr lang="fa-IR"/>
                    </a:p>
                  </a:txBody>
                  <a:tcPr anchor="ctr"/>
                </a:tc>
              </a:tr>
              <a:tr h="1190633"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I.R.Iran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a-IR" dirty="0">
                          <a:hlinkClick r:id="rId18" tooltip=" Armenia imports from Iran, Islamic Rep. between 2012 and 2016"/>
                        </a:rPr>
                        <a:t>165</a:t>
                      </a:r>
                      <a:r>
                        <a:rPr lang="fa-IR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a-IR" dirty="0">
                          <a:hlinkClick r:id="rId19" tooltip="Armenia Import Partner Share (%) with Iran, Islamic Rep. between 2012 and 2016"/>
                        </a:rPr>
                        <a:t>5.12</a:t>
                      </a:r>
                      <a:endParaRPr lang="fa-IR" dirty="0"/>
                    </a:p>
                  </a:txBody>
                  <a:tcPr anchor="ctr"/>
                </a:tc>
              </a:tr>
              <a:tr h="476253">
                <a:tc>
                  <a:txBody>
                    <a:bodyPr/>
                    <a:lstStyle/>
                    <a:p>
                      <a:pPr algn="l" rtl="0"/>
                      <a:r>
                        <a:rPr lang="en-US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a-IR">
                          <a:hlinkClick r:id="rId20" tooltip=" Armenia imports from Germany between 2012 and 2016"/>
                        </a:rPr>
                        <a:t>160</a:t>
                      </a:r>
                      <a:r>
                        <a:rPr lang="fa-IR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a-IR" dirty="0">
                          <a:hlinkClick r:id="rId21" tooltip="Armenia Import Partner Share (%) with Germany between 2012 and 2016"/>
                        </a:rPr>
                        <a:t>4.98</a:t>
                      </a:r>
                      <a:endParaRPr lang="fa-I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2071670" y="857232"/>
            <a:ext cx="4832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Top 5 Export and Import partners </a:t>
            </a:r>
            <a:endParaRPr lang="en-US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4480" y="928670"/>
            <a:ext cx="5379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Armenia trade statistics with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ran</a:t>
            </a:r>
            <a:endParaRPr lang="fa-I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5723" y="1714487"/>
          <a:ext cx="8643991" cy="2541919"/>
        </p:xfrm>
        <a:graphic>
          <a:graphicData uri="http://schemas.openxmlformats.org/drawingml/2006/table">
            <a:tbl>
              <a:tblPr rtl="1" firstRow="1" bandRow="1">
                <a:tableStyleId>{69C7853C-536D-4A76-A0AE-DD22124D55A5}</a:tableStyleId>
              </a:tblPr>
              <a:tblGrid>
                <a:gridCol w="980586"/>
                <a:gridCol w="748213"/>
                <a:gridCol w="864399"/>
                <a:gridCol w="864399"/>
                <a:gridCol w="864399"/>
                <a:gridCol w="864399"/>
                <a:gridCol w="864399"/>
                <a:gridCol w="864399"/>
                <a:gridCol w="864399"/>
                <a:gridCol w="864399"/>
              </a:tblGrid>
              <a:tr h="485141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year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2008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2009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2010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2011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2012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2013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2014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2015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2016</a:t>
                      </a:r>
                      <a:endParaRPr lang="fa-IR" dirty="0"/>
                    </a:p>
                  </a:txBody>
                  <a:tcPr/>
                </a:tc>
              </a:tr>
              <a:tr h="485141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export</a:t>
                      </a:r>
                      <a:endParaRPr lang="fa-I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 smtClean="0"/>
                        <a:t>151/7</a:t>
                      </a:r>
                      <a:endParaRPr lang="fa-I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 smtClean="0"/>
                        <a:t>97/9</a:t>
                      </a:r>
                      <a:endParaRPr lang="fa-I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 smtClean="0"/>
                        <a:t>113/9</a:t>
                      </a:r>
                      <a:endParaRPr lang="fa-I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 smtClean="0"/>
                        <a:t>103/9</a:t>
                      </a:r>
                      <a:endParaRPr lang="fa-I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 smtClean="0"/>
                        <a:t>119/1</a:t>
                      </a:r>
                      <a:endParaRPr lang="fa-I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 smtClean="0"/>
                        <a:t>108</a:t>
                      </a:r>
                      <a:endParaRPr lang="fa-I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 smtClean="0"/>
                        <a:t>109/4</a:t>
                      </a:r>
                      <a:endParaRPr lang="fa-I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 smtClean="0"/>
                        <a:t>112</a:t>
                      </a:r>
                      <a:endParaRPr lang="fa-I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 smtClean="0"/>
                        <a:t>204</a:t>
                      </a:r>
                      <a:endParaRPr lang="fa-IR" sz="1400" dirty="0"/>
                    </a:p>
                  </a:txBody>
                  <a:tcPr/>
                </a:tc>
              </a:tr>
              <a:tr h="601355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imports</a:t>
                      </a:r>
                      <a:endParaRPr lang="fa-I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 smtClean="0"/>
                        <a:t>26/2</a:t>
                      </a:r>
                      <a:endParaRPr lang="fa-I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 smtClean="0"/>
                        <a:t>28</a:t>
                      </a:r>
                      <a:endParaRPr lang="fa-I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 smtClean="0"/>
                        <a:t>42/4</a:t>
                      </a:r>
                      <a:endParaRPr lang="fa-I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 smtClean="0"/>
                        <a:t>32/6</a:t>
                      </a:r>
                      <a:endParaRPr lang="fa-I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 smtClean="0"/>
                        <a:t>28/7</a:t>
                      </a:r>
                      <a:endParaRPr lang="fa-I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 smtClean="0"/>
                        <a:t>29/3</a:t>
                      </a:r>
                      <a:endParaRPr lang="fa-I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 smtClean="0"/>
                        <a:t>15/2</a:t>
                      </a:r>
                      <a:endParaRPr lang="fa-I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 smtClean="0"/>
                        <a:t>20</a:t>
                      </a:r>
                      <a:endParaRPr lang="fa-I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 smtClean="0"/>
                        <a:t>13</a:t>
                      </a:r>
                      <a:endParaRPr lang="fa-IR" sz="1400" dirty="0"/>
                    </a:p>
                  </a:txBody>
                  <a:tcPr/>
                </a:tc>
              </a:tr>
              <a:tr h="4851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Trade balance</a:t>
                      </a:r>
                      <a:endParaRPr lang="fa-I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 smtClean="0"/>
                        <a:t>+125/5</a:t>
                      </a:r>
                      <a:endParaRPr lang="fa-I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 smtClean="0"/>
                        <a:t>+69/9</a:t>
                      </a:r>
                      <a:endParaRPr lang="fa-I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 smtClean="0"/>
                        <a:t>+71/5</a:t>
                      </a:r>
                      <a:endParaRPr lang="fa-I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 smtClean="0"/>
                        <a:t>+71/3</a:t>
                      </a:r>
                      <a:endParaRPr lang="fa-I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 smtClean="0"/>
                        <a:t>55</a:t>
                      </a:r>
                      <a:endParaRPr lang="fa-I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 smtClean="0"/>
                        <a:t>+78/7</a:t>
                      </a:r>
                      <a:endParaRPr lang="fa-I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 smtClean="0"/>
                        <a:t>94/2</a:t>
                      </a:r>
                      <a:endParaRPr lang="fa-I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 smtClean="0"/>
                        <a:t>92</a:t>
                      </a:r>
                      <a:endParaRPr lang="fa-I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 smtClean="0"/>
                        <a:t>191</a:t>
                      </a:r>
                      <a:endParaRPr lang="fa-IR" sz="1400" dirty="0"/>
                    </a:p>
                  </a:txBody>
                  <a:tcPr/>
                </a:tc>
              </a:tr>
              <a:tr h="485141">
                <a:tc>
                  <a:txBody>
                    <a:bodyPr/>
                    <a:lstStyle/>
                    <a:p>
                      <a:pPr algn="l" rtl="0"/>
                      <a:r>
                        <a:rPr lang="en-US" sz="1100" b="1" dirty="0" smtClean="0"/>
                        <a:t>foreign trades</a:t>
                      </a:r>
                      <a:endParaRPr lang="fa-I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 smtClean="0"/>
                        <a:t>177/9</a:t>
                      </a:r>
                      <a:endParaRPr lang="fa-I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 smtClean="0"/>
                        <a:t>125/9</a:t>
                      </a:r>
                      <a:endParaRPr lang="fa-I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 smtClean="0"/>
                        <a:t>156/3</a:t>
                      </a:r>
                      <a:endParaRPr lang="fa-I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 smtClean="0"/>
                        <a:t>136/5</a:t>
                      </a:r>
                      <a:endParaRPr lang="fa-I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 smtClean="0"/>
                        <a:t>147/8</a:t>
                      </a:r>
                      <a:endParaRPr lang="fa-I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 smtClean="0"/>
                        <a:t>137/3</a:t>
                      </a:r>
                      <a:endParaRPr lang="fa-I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 smtClean="0"/>
                        <a:t>124/6</a:t>
                      </a:r>
                      <a:endParaRPr lang="fa-I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 smtClean="0"/>
                        <a:t>132</a:t>
                      </a:r>
                      <a:endParaRPr lang="fa-I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 smtClean="0"/>
                        <a:t>218</a:t>
                      </a:r>
                      <a:endParaRPr lang="fa-IR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8072494" cy="5500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6357958"/>
            <a:ext cx="7762891" cy="409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4037" name="Picture 5" descr="102521 Heavily Intermixed Concrete and Timber"/>
          <p:cNvPicPr>
            <a:picLocks noChangeAspect="1" noChangeArrowheads="1"/>
          </p:cNvPicPr>
          <p:nvPr/>
        </p:nvPicPr>
        <p:blipFill>
          <a:blip r:embed="rId4" cstate="print">
            <a:lum bright="6000" contrast="12000"/>
          </a:blip>
          <a:srcRect/>
          <a:stretch>
            <a:fillRect/>
          </a:stretch>
        </p:blipFill>
        <p:spPr bwMode="auto">
          <a:xfrm>
            <a:off x="5214942" y="4357694"/>
            <a:ext cx="3500430" cy="2127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39552" y="2636912"/>
            <a:ext cx="8072438" cy="1571636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lvl="0" indent="-342900" algn="ctr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cs typeface="Angsana New" pitchFamily="18" charset="-34"/>
                <a:hlinkClick r:id="rId2"/>
              </a:rPr>
              <a:t>Opportunities and challenges</a:t>
            </a:r>
            <a:endParaRPr lang="fa-IR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cs typeface="Angsana New" pitchFamily="18" charset="-34"/>
              <a:hlinkClick r:id="rId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948690"/>
            <a:ext cx="87154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 smtClean="0"/>
              <a:t>Iranian Knowledge based companies to provide high tech and technical goods, employments, know how</a:t>
            </a:r>
          </a:p>
          <a:p>
            <a:pPr algn="l" rtl="0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 smtClean="0"/>
              <a:t>Iran Engineering capacities in Mining , Energy, Road and transport, construction ,capacity bundling and infrastructures.</a:t>
            </a:r>
          </a:p>
          <a:p>
            <a:pPr algn="l" rtl="0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 smtClean="0"/>
              <a:t>More than </a:t>
            </a:r>
            <a:r>
              <a:rPr lang="en-US" dirty="0" smtClean="0"/>
              <a:t>7 </a:t>
            </a:r>
            <a:r>
              <a:rPr lang="en-US" dirty="0" smtClean="0"/>
              <a:t>Million Iranian tourists trip to abroad annually.</a:t>
            </a:r>
          </a:p>
          <a:p>
            <a:pPr algn="l" rtl="0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 smtClean="0"/>
              <a:t>Iranian unique historical , religious , natural sight seeing and cultural background.</a:t>
            </a:r>
          </a:p>
          <a:p>
            <a:pPr algn="l" rtl="0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 smtClean="0"/>
              <a:t>High level and world class industries such as machineries, technical tools, Auto industry, industrial equipments. …</a:t>
            </a:r>
          </a:p>
          <a:p>
            <a:pPr algn="l" rtl="0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 smtClean="0"/>
              <a:t>Good will of Iranian government to enhance its neighborhood relationship and priority of neighboring countries in new government.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00364" y="500042"/>
            <a:ext cx="3284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Opportunities-from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I.R.Iran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fa-I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2857496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Armenia has one of the most favorable legislative regimes for foreign investment </a:t>
            </a:r>
            <a:endParaRPr lang="fa-IR" dirty="0" smtClean="0"/>
          </a:p>
          <a:p>
            <a:pPr algn="l"/>
            <a:r>
              <a:rPr lang="fa-IR" dirty="0" smtClean="0"/>
              <a:t>.</a:t>
            </a:r>
            <a:r>
              <a:rPr lang="en-US" dirty="0" smtClean="0"/>
              <a:t>among European countries</a:t>
            </a:r>
          </a:p>
          <a:p>
            <a:pPr algn="l"/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357158" y="3929066"/>
            <a:ext cx="8429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Armenian ﬁnancial sector provides favorable </a:t>
            </a:r>
            <a:r>
              <a:rPr lang="en-US" dirty="0" smtClean="0"/>
              <a:t>infrastructure </a:t>
            </a:r>
            <a:r>
              <a:rPr lang="en-US" dirty="0" smtClean="0"/>
              <a:t>for investments in </a:t>
            </a:r>
          </a:p>
          <a:p>
            <a:pPr algn="l" rtl="0"/>
            <a:r>
              <a:rPr lang="en-US" dirty="0" smtClean="0"/>
              <a:t>the country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428596" y="2428868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Good capacity in natural mineral  and water resources</a:t>
            </a:r>
            <a:endParaRPr lang="fa-IR" dirty="0"/>
          </a:p>
        </p:txBody>
      </p:sp>
      <p:sp>
        <p:nvSpPr>
          <p:cNvPr id="5" name="Rectangle 4"/>
          <p:cNvSpPr/>
          <p:nvPr/>
        </p:nvSpPr>
        <p:spPr>
          <a:xfrm>
            <a:off x="357158" y="4857760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Armenia has the role of transportation hub in the region and a transit partner of EU, EAEU, Middle East and Asian countries, which is supported by current infrastructure</a:t>
            </a:r>
            <a:endParaRPr lang="fa-IR" dirty="0"/>
          </a:p>
        </p:txBody>
      </p:sp>
      <p:sp>
        <p:nvSpPr>
          <p:cNvPr id="6" name="Rectangle 5"/>
          <p:cNvSpPr/>
          <p:nvPr/>
        </p:nvSpPr>
        <p:spPr>
          <a:xfrm>
            <a:off x="428596" y="1357298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Armenia is a country with a unique and diverse historical and cultural heritage, which has developed into a remarkable culture at the crossroads of East and West.</a:t>
            </a:r>
            <a:endParaRPr lang="fa-IR" dirty="0"/>
          </a:p>
        </p:txBody>
      </p:sp>
      <p:sp>
        <p:nvSpPr>
          <p:cNvPr id="8" name="Rectangle 7"/>
          <p:cNvSpPr/>
          <p:nvPr/>
        </p:nvSpPr>
        <p:spPr>
          <a:xfrm>
            <a:off x="2857488" y="214290"/>
            <a:ext cx="3950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Opportunities-from Armenia</a:t>
            </a:r>
            <a:endParaRPr lang="fa-I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4414" y="571480"/>
            <a:ext cx="72152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sz="2000" dirty="0" smtClean="0">
                <a:latin typeface="Arial Black" pitchFamily="34" charset="0"/>
              </a:rPr>
              <a:t>I.R.IRAN and Armenia; </a:t>
            </a:r>
            <a:br>
              <a:rPr lang="en-US" sz="2000" dirty="0" smtClean="0">
                <a:latin typeface="Arial Black" pitchFamily="34" charset="0"/>
              </a:rPr>
            </a:br>
            <a:r>
              <a:rPr lang="en-US" sz="2000" dirty="0" smtClean="0">
                <a:latin typeface="Arial Black" pitchFamily="34" charset="0"/>
              </a:rPr>
              <a:t>Bilateral relations</a:t>
            </a:r>
            <a:br>
              <a:rPr lang="en-US" sz="2000" dirty="0" smtClean="0">
                <a:latin typeface="Arial Black" pitchFamily="34" charset="0"/>
              </a:rPr>
            </a:br>
            <a:r>
              <a:rPr lang="en-US" sz="2000" dirty="0" smtClean="0">
                <a:latin typeface="Arial Black" pitchFamily="34" charset="0"/>
              </a:rPr>
              <a:t>Opportunities and Challenges</a:t>
            </a:r>
          </a:p>
          <a:p>
            <a:pPr algn="ctr">
              <a:lnSpc>
                <a:spcPct val="250000"/>
              </a:lnSpc>
            </a:pPr>
            <a:endParaRPr lang="fa-IR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71813"/>
            <a:ext cx="91440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4" name="Rectangle 3"/>
          <p:cNvSpPr/>
          <p:nvPr/>
        </p:nvSpPr>
        <p:spPr>
          <a:xfrm>
            <a:off x="500034" y="4000502"/>
            <a:ext cx="6357966" cy="2777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Arial Black" pitchFamily="34" charset="0"/>
              </a:rPr>
              <a:t>Presented by</a:t>
            </a:r>
            <a:r>
              <a:rPr lang="en-US" sz="1050" dirty="0" smtClean="0"/>
              <a:t>:</a:t>
            </a:r>
          </a:p>
          <a:p>
            <a:pPr algn="l"/>
            <a:endParaRPr lang="en-US" sz="1050" dirty="0" smtClean="0"/>
          </a:p>
          <a:p>
            <a:pPr algn="l" rtl="0"/>
            <a:r>
              <a:rPr lang="en-US" sz="3600" b="1" dirty="0" err="1" smtClean="0">
                <a:latin typeface="French Script MT" pitchFamily="66" charset="0"/>
              </a:rPr>
              <a:t>Mohsen</a:t>
            </a:r>
            <a:r>
              <a:rPr lang="en-US" sz="3600" b="1" dirty="0" smtClean="0">
                <a:latin typeface="French Script MT" pitchFamily="66" charset="0"/>
              </a:rPr>
              <a:t> </a:t>
            </a:r>
            <a:r>
              <a:rPr lang="en-US" sz="3600" b="1" dirty="0" err="1" smtClean="0">
                <a:latin typeface="French Script MT" pitchFamily="66" charset="0"/>
              </a:rPr>
              <a:t>Pakparvar</a:t>
            </a:r>
            <a:r>
              <a:rPr lang="en-US" sz="1050" b="1" dirty="0" smtClean="0">
                <a:latin typeface="Arial Black" pitchFamily="34" charset="0"/>
              </a:rPr>
              <a:t>		</a:t>
            </a:r>
          </a:p>
          <a:p>
            <a:r>
              <a:rPr lang="en-US" sz="1200" b="1" dirty="0" smtClean="0">
                <a:latin typeface="Arial Black" pitchFamily="34" charset="0"/>
              </a:rPr>
              <a:t>December 2017 </a:t>
            </a:r>
            <a:r>
              <a:rPr lang="en-US" sz="1200" dirty="0" smtClean="0">
                <a:latin typeface="Arial Black" pitchFamily="34" charset="0"/>
              </a:rPr>
              <a:t>– Yerevan  </a:t>
            </a:r>
            <a:endParaRPr lang="en-US" sz="1200" b="1" dirty="0" smtClean="0">
              <a:latin typeface="Arial Black" pitchFamily="34" charset="0"/>
            </a:endParaRPr>
          </a:p>
          <a:p>
            <a:pPr algn="l"/>
            <a:r>
              <a:rPr lang="en-US" sz="2400" b="1" dirty="0" smtClean="0">
                <a:solidFill>
                  <a:srgbClr val="00B050"/>
                </a:solidFill>
                <a:latin typeface="French Script MT" pitchFamily="66" charset="0"/>
              </a:rPr>
              <a:t>Director of Central Asia and Caucasus studies group </a:t>
            </a:r>
          </a:p>
          <a:p>
            <a:pPr algn="l"/>
            <a:r>
              <a:rPr lang="en-US" sz="2400" b="1" dirty="0" smtClean="0">
                <a:solidFill>
                  <a:srgbClr val="00B050"/>
                </a:solidFill>
                <a:latin typeface="French Script MT" pitchFamily="66" charset="0"/>
              </a:rPr>
              <a:t>Institute for Political and International Studies (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IPIS</a:t>
            </a:r>
            <a:r>
              <a:rPr lang="en-US" sz="2400" b="1" dirty="0" smtClean="0">
                <a:solidFill>
                  <a:srgbClr val="00B050"/>
                </a:solidFill>
                <a:latin typeface="French Script MT" pitchFamily="66" charset="0"/>
              </a:rPr>
              <a:t>)	</a:t>
            </a:r>
          </a:p>
          <a:p>
            <a:pPr algn="l"/>
            <a:r>
              <a:rPr lang="en-US" sz="2400" b="1" dirty="0" smtClean="0">
                <a:latin typeface="French Script MT" pitchFamily="66" charset="0"/>
              </a:rPr>
              <a:t>Ministry of Foreign Affairs, I. R. Iran</a:t>
            </a:r>
          </a:p>
          <a:p>
            <a:r>
              <a:rPr lang="en-US" sz="1000" dirty="0" smtClean="0">
                <a:latin typeface="Arial Black" pitchFamily="34" charset="0"/>
              </a:rPr>
              <a:t>E-mail: </a:t>
            </a:r>
            <a:r>
              <a:rPr lang="en-US" sz="1000" dirty="0" smtClean="0">
                <a:latin typeface="Arial Black" pitchFamily="34" charset="0"/>
                <a:hlinkClick r:id="rId3"/>
              </a:rPr>
              <a:t>pakparvar@yahoo.com</a:t>
            </a:r>
            <a:r>
              <a:rPr lang="en-US" sz="1200" dirty="0" smtClean="0">
                <a:latin typeface="Arial Black" pitchFamily="34" charset="0"/>
              </a:rPr>
              <a:t>,</a:t>
            </a:r>
          </a:p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0034" y="1428736"/>
            <a:ext cx="70009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dirty="0" smtClean="0"/>
          </a:p>
          <a:p>
            <a:pPr algn="l"/>
            <a:r>
              <a:rPr lang="en-US" dirty="0" smtClean="0"/>
              <a:t>1. </a:t>
            </a:r>
            <a:r>
              <a:rPr lang="en-US" dirty="0" smtClean="0"/>
              <a:t>The existence of tariff barriers between the two countries</a:t>
            </a: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fa-IR" dirty="0"/>
          </a:p>
        </p:txBody>
      </p:sp>
      <p:sp>
        <p:nvSpPr>
          <p:cNvPr id="6" name="Rectangle 5"/>
          <p:cNvSpPr/>
          <p:nvPr/>
        </p:nvSpPr>
        <p:spPr>
          <a:xfrm>
            <a:off x="571472" y="2357430"/>
            <a:ext cx="3870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 smtClean="0"/>
              <a:t>2. The existence of customs problems</a:t>
            </a:r>
            <a:endParaRPr lang="fa-IR" dirty="0"/>
          </a:p>
        </p:txBody>
      </p:sp>
      <p:sp>
        <p:nvSpPr>
          <p:cNvPr id="7" name="Rectangle 6"/>
          <p:cNvSpPr/>
          <p:nvPr/>
        </p:nvSpPr>
        <p:spPr>
          <a:xfrm>
            <a:off x="571472" y="2928934"/>
            <a:ext cx="5786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3. Problems in transferring the export and import goods</a:t>
            </a:r>
            <a:endParaRPr lang="fa-IR" dirty="0"/>
          </a:p>
        </p:txBody>
      </p:sp>
      <p:sp>
        <p:nvSpPr>
          <p:cNvPr id="8" name="Rectangle 7"/>
          <p:cNvSpPr/>
          <p:nvPr/>
        </p:nvSpPr>
        <p:spPr>
          <a:xfrm>
            <a:off x="571472" y="3429000"/>
            <a:ext cx="3102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4. Armenian difficult tax laws</a:t>
            </a:r>
          </a:p>
        </p:txBody>
      </p:sp>
      <p:sp>
        <p:nvSpPr>
          <p:cNvPr id="9" name="Rectangle 8"/>
          <p:cNvSpPr/>
          <p:nvPr/>
        </p:nvSpPr>
        <p:spPr>
          <a:xfrm>
            <a:off x="714348" y="3857628"/>
            <a:ext cx="7715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dirty="0" smtClean="0"/>
              <a:t>5. Inactive commercial mechanism, such as joint chamber of commerce</a:t>
            </a:r>
          </a:p>
          <a:p>
            <a:pPr algn="l">
              <a:lnSpc>
                <a:spcPct val="200000"/>
              </a:lnSpc>
            </a:pPr>
            <a:r>
              <a:rPr lang="en-US" dirty="0" smtClean="0"/>
              <a:t>6. Interfering of regional and ultra regional power in bilateral </a:t>
            </a:r>
          </a:p>
          <a:p>
            <a:pPr algn="l">
              <a:lnSpc>
                <a:spcPct val="200000"/>
              </a:lnSpc>
            </a:pPr>
            <a:r>
              <a:rPr lang="en-US" dirty="0" smtClean="0"/>
              <a:t>relations</a:t>
            </a:r>
            <a:endParaRPr lang="fa-IR" dirty="0"/>
          </a:p>
        </p:txBody>
      </p:sp>
      <p:sp>
        <p:nvSpPr>
          <p:cNvPr id="10" name="Rectangle 9"/>
          <p:cNvSpPr/>
          <p:nvPr/>
        </p:nvSpPr>
        <p:spPr>
          <a:xfrm>
            <a:off x="3714744" y="428604"/>
            <a:ext cx="1813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Challenges</a:t>
            </a:r>
            <a:r>
              <a:rPr lang="en-US" sz="2400" dirty="0" smtClean="0"/>
              <a:t> </a:t>
            </a:r>
            <a:endParaRPr lang="fa-IR" sz="2400" dirty="0"/>
          </a:p>
        </p:txBody>
      </p:sp>
      <p:sp>
        <p:nvSpPr>
          <p:cNvPr id="11" name="Rectangle 10"/>
          <p:cNvSpPr/>
          <p:nvPr/>
        </p:nvSpPr>
        <p:spPr>
          <a:xfrm>
            <a:off x="714348" y="5429264"/>
            <a:ext cx="614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7.Nagorno-Karabakh conflict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00034" y="2786058"/>
            <a:ext cx="8072438" cy="1173088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lvl="0" indent="-342900" algn="ct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Conclusion&amp; Suggestions</a:t>
            </a:r>
            <a:endParaRPr kumimoji="0" lang="fa-IR" sz="3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Titr" pitchFamily="2" charset="-7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1643050"/>
            <a:ext cx="8643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Development of cooperation between the two countries' investors in the free zones</a:t>
            </a:r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151973" y="2071678"/>
            <a:ext cx="6587381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 smtClean="0"/>
              <a:t>Development of transit cooperation</a:t>
            </a:r>
          </a:p>
          <a:p>
            <a:pPr algn="l" rtl="0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 smtClean="0"/>
              <a:t>Bilateral cooperation on river environment</a:t>
            </a:r>
          </a:p>
          <a:p>
            <a:pPr algn="l" rtl="0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 smtClean="0"/>
              <a:t>Development of banking and insurance cooperation</a:t>
            </a:r>
          </a:p>
          <a:p>
            <a:pPr algn="l" rtl="0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 smtClean="0"/>
              <a:t>Opening the Joint Business Council between the two countries</a:t>
            </a:r>
          </a:p>
          <a:p>
            <a:pPr algn="l" rtl="0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 smtClean="0"/>
              <a:t>Exchanging business delegation  between two countries</a:t>
            </a:r>
          </a:p>
          <a:p>
            <a:pPr algn="l" rtl="0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 smtClean="0"/>
              <a:t>Mediation in Iran Nagorno-Karabakh conflict</a:t>
            </a:r>
            <a:endParaRPr lang="fa-IR" dirty="0" smtClean="0"/>
          </a:p>
          <a:p>
            <a:pPr algn="l" rtl="0">
              <a:lnSpc>
                <a:spcPct val="200000"/>
              </a:lnSpc>
              <a:buFont typeface="Wingdings" pitchFamily="2" charset="2"/>
              <a:buChar char="q"/>
            </a:pPr>
            <a:endParaRPr lang="fa-IR" dirty="0"/>
          </a:p>
        </p:txBody>
      </p:sp>
      <p:sp>
        <p:nvSpPr>
          <p:cNvPr id="5" name="Rectangle 4"/>
          <p:cNvSpPr/>
          <p:nvPr/>
        </p:nvSpPr>
        <p:spPr>
          <a:xfrm>
            <a:off x="3014649" y="571480"/>
            <a:ext cx="24400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Suggestions</a:t>
            </a:r>
            <a:endParaRPr lang="fa-I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720" y="1214422"/>
            <a:ext cx="85725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dirty="0" smtClean="0"/>
              <a:t>Both countries have a vast opportunities and could complete each other. </a:t>
            </a:r>
          </a:p>
          <a:p>
            <a:pPr algn="l">
              <a:lnSpc>
                <a:spcPct val="150000"/>
              </a:lnSpc>
            </a:pPr>
            <a:r>
              <a:rPr lang="en-US" dirty="0" smtClean="0"/>
              <a:t>Iran  with huge potential in natural resources; and Energy, with considerable human resource capacity such as engineering , scientific and high technology could be valuable asset for Armenia.</a:t>
            </a:r>
          </a:p>
          <a:p>
            <a:pPr algn="l">
              <a:lnSpc>
                <a:spcPct val="150000"/>
              </a:lnSpc>
            </a:pPr>
            <a:r>
              <a:rPr lang="en-US" dirty="0" smtClean="0"/>
              <a:t> The proximity of the political views of the two countries to regional and </a:t>
            </a:r>
          </a:p>
          <a:p>
            <a:pPr algn="l">
              <a:lnSpc>
                <a:spcPct val="150000"/>
              </a:lnSpc>
            </a:pPr>
            <a:r>
              <a:rPr lang="fa-IR" dirty="0" smtClean="0"/>
              <a:t>   .</a:t>
            </a:r>
            <a:r>
              <a:rPr lang="en-US" dirty="0" smtClean="0"/>
              <a:t>international organizations together</a:t>
            </a:r>
            <a:endParaRPr lang="fa-IR" dirty="0" smtClean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57158" y="3643314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fa-IR" dirty="0" smtClean="0"/>
          </a:p>
          <a:p>
            <a:pPr algn="l"/>
            <a:r>
              <a:rPr lang="fa-IR" dirty="0" smtClean="0"/>
              <a:t>.</a:t>
            </a:r>
            <a:r>
              <a:rPr lang="en-US" dirty="0" smtClean="0"/>
              <a:t>Cooperation in the field of dam and factory construction</a:t>
            </a:r>
            <a:endParaRPr lang="fa-IR" dirty="0"/>
          </a:p>
        </p:txBody>
      </p:sp>
      <p:sp>
        <p:nvSpPr>
          <p:cNvPr id="8" name="Rectangle 7"/>
          <p:cNvSpPr/>
          <p:nvPr/>
        </p:nvSpPr>
        <p:spPr>
          <a:xfrm>
            <a:off x="214282" y="4214818"/>
            <a:ext cx="828680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dirty="0" smtClean="0"/>
              <a:t> The main role of Iran in solution  of Nagorno-Karabakh conflict between Azerbaijan and Armenia </a:t>
            </a:r>
            <a:r>
              <a:rPr lang="en-US" dirty="0" err="1" smtClean="0"/>
              <a:t>Nagorno</a:t>
            </a:r>
            <a:r>
              <a:rPr lang="en-US" dirty="0" smtClean="0"/>
              <a:t> </a:t>
            </a:r>
            <a:r>
              <a:rPr lang="en-US" dirty="0" err="1" smtClean="0"/>
              <a:t>Karabakh</a:t>
            </a:r>
            <a:r>
              <a:rPr lang="en-US" dirty="0" smtClean="0"/>
              <a:t> conflict </a:t>
            </a:r>
            <a:r>
              <a:rPr lang="en-US" dirty="0" smtClean="0"/>
              <a:t>between Armenia and Azerbaijan. </a:t>
            </a:r>
          </a:p>
          <a:p>
            <a:pPr algn="l">
              <a:lnSpc>
                <a:spcPct val="150000"/>
              </a:lnSpc>
            </a:pPr>
            <a:r>
              <a:rPr lang="en-US" dirty="0" smtClean="0"/>
              <a:t>It is also worth mentioning that tens of thousands of Armenians live in Iran, where they enjoy a certain amount of political and religious protection. </a:t>
            </a:r>
            <a:endParaRPr lang="fa-IR" dirty="0"/>
          </a:p>
        </p:txBody>
      </p:sp>
      <p:sp>
        <p:nvSpPr>
          <p:cNvPr id="10" name="Rectangle 9"/>
          <p:cNvSpPr/>
          <p:nvPr/>
        </p:nvSpPr>
        <p:spPr>
          <a:xfrm>
            <a:off x="3857620" y="500042"/>
            <a:ext cx="1710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Conclusion</a:t>
            </a:r>
            <a:endParaRPr lang="fa-I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00100" y="2285992"/>
            <a:ext cx="5584825" cy="381000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chemeClr val="accent2"/>
                </a:solidFill>
              </a:rPr>
              <a:t>Government of </a:t>
            </a:r>
            <a:r>
              <a:rPr lang="en-US" dirty="0" smtClean="0">
                <a:solidFill>
                  <a:schemeClr val="accent2"/>
                </a:solidFill>
              </a:rPr>
              <a:t> Republic Armenia</a:t>
            </a:r>
            <a:endParaRPr lang="en-US" dirty="0" smtClean="0">
              <a:solidFill>
                <a:schemeClr val="accent2"/>
              </a:solidFill>
            </a:endParaRPr>
          </a:p>
          <a:p>
            <a:pPr algn="l" rtl="0"/>
            <a:r>
              <a:rPr lang="en-US" dirty="0" smtClean="0">
                <a:solidFill>
                  <a:schemeClr val="accent2"/>
                </a:solidFill>
              </a:rPr>
              <a:t>Ministry of foreign affairs of </a:t>
            </a:r>
            <a:r>
              <a:rPr lang="en-US" dirty="0" err="1" smtClean="0">
                <a:solidFill>
                  <a:schemeClr val="accent2"/>
                </a:solidFill>
              </a:rPr>
              <a:t>Armenistan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endParaRPr lang="en-US" dirty="0" smtClean="0">
              <a:solidFill>
                <a:schemeClr val="accent2"/>
              </a:solidFill>
            </a:endParaRPr>
          </a:p>
          <a:p>
            <a:pPr algn="l" rtl="0"/>
            <a:r>
              <a:rPr lang="en-US" dirty="0" smtClean="0">
                <a:solidFill>
                  <a:schemeClr val="accent2"/>
                </a:solidFill>
              </a:rPr>
              <a:t>Noravank Foundation </a:t>
            </a:r>
            <a:endParaRPr lang="en-US" dirty="0" smtClean="0">
              <a:solidFill>
                <a:schemeClr val="accent2"/>
              </a:solidFill>
            </a:endParaRPr>
          </a:p>
          <a:p>
            <a:pPr algn="l" rtl="0"/>
            <a:r>
              <a:rPr lang="en-US" dirty="0" smtClean="0">
                <a:solidFill>
                  <a:schemeClr val="accent2"/>
                </a:solidFill>
              </a:rPr>
              <a:t>Embassy of I.R</a:t>
            </a:r>
            <a:r>
              <a:rPr lang="en-US" dirty="0" smtClean="0">
                <a:solidFill>
                  <a:schemeClr val="accent2"/>
                </a:solidFill>
              </a:rPr>
              <a:t>. Iran </a:t>
            </a:r>
            <a:r>
              <a:rPr lang="en-US" dirty="0" smtClean="0">
                <a:solidFill>
                  <a:schemeClr val="accent2"/>
                </a:solidFill>
              </a:rPr>
              <a:t>in </a:t>
            </a:r>
            <a:r>
              <a:rPr lang="en-US" dirty="0" smtClean="0">
                <a:solidFill>
                  <a:schemeClr val="accent2"/>
                </a:solidFill>
              </a:rPr>
              <a:t>Yerevan  </a:t>
            </a:r>
            <a:endParaRPr lang="en-US" dirty="0" smtClean="0">
              <a:solidFill>
                <a:schemeClr val="accent2"/>
              </a:solidFill>
            </a:endParaRPr>
          </a:p>
          <a:p>
            <a:pPr algn="l" rtl="0"/>
            <a:r>
              <a:rPr lang="en-US" dirty="0" smtClean="0">
                <a:solidFill>
                  <a:schemeClr val="accent2"/>
                </a:solidFill>
              </a:rPr>
              <a:t>All organizer and facilitator &amp; </a:t>
            </a:r>
            <a:r>
              <a:rPr lang="en-US" dirty="0" smtClean="0">
                <a:solidFill>
                  <a:schemeClr val="accent2"/>
                </a:solidFill>
              </a:rPr>
              <a:t>Participants</a:t>
            </a:r>
          </a:p>
          <a:p>
            <a:pPr algn="l" rtl="0"/>
            <a:endParaRPr lang="en-US" dirty="0" smtClean="0">
              <a:solidFill>
                <a:schemeClr val="accent2"/>
              </a:solidFill>
            </a:endParaRPr>
          </a:p>
          <a:p>
            <a:pPr algn="l" rtl="0"/>
            <a:r>
              <a:rPr lang="en-US" dirty="0" smtClean="0">
                <a:solidFill>
                  <a:schemeClr val="accent2"/>
                </a:solidFill>
              </a:rPr>
              <a:t>Looking forward for strong relationship between IPIS &amp; </a:t>
            </a:r>
            <a:r>
              <a:rPr lang="en-US" dirty="0" smtClean="0">
                <a:solidFill>
                  <a:schemeClr val="accent2"/>
                </a:solidFill>
              </a:rPr>
              <a:t>Noravank Foundation </a:t>
            </a:r>
            <a:endParaRPr lang="en-US" dirty="0" smtClean="0">
              <a:solidFill>
                <a:schemeClr val="accent2"/>
              </a:solidFill>
            </a:endParaRPr>
          </a:p>
          <a:p>
            <a:pPr algn="l" rtl="0"/>
            <a:r>
              <a:rPr lang="en-US" dirty="0" smtClean="0">
                <a:solidFill>
                  <a:schemeClr val="accent2"/>
                </a:solidFill>
              </a:rPr>
              <a:t>For any comment please contact: </a:t>
            </a:r>
            <a:endParaRPr lang="en-US" dirty="0" smtClean="0">
              <a:solidFill>
                <a:schemeClr val="accent2"/>
              </a:solidFill>
            </a:endParaRPr>
          </a:p>
          <a:p>
            <a:pPr algn="l" rtl="0"/>
            <a:r>
              <a:rPr lang="en-US" sz="1600" dirty="0" smtClean="0">
                <a:solidFill>
                  <a:schemeClr val="accent2"/>
                </a:solidFill>
                <a:hlinkClick r:id="rId2"/>
              </a:rPr>
              <a:t>pakparvar@yahoo.com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algn="l" rtl="0"/>
            <a:endParaRPr lang="en-US" sz="1600" dirty="0" smtClean="0">
              <a:solidFill>
                <a:schemeClr val="accent2"/>
              </a:solidFill>
            </a:endParaRPr>
          </a:p>
          <a:p>
            <a:pPr algn="l" rtl="0"/>
            <a:endParaRPr lang="en-US" sz="1600" dirty="0" smtClean="0">
              <a:solidFill>
                <a:schemeClr val="accent2"/>
              </a:solidFill>
            </a:endParaRPr>
          </a:p>
          <a:p>
            <a:pPr algn="l" rtl="0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85852" y="1428736"/>
            <a:ext cx="5791200" cy="6826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Vote of thanks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http://ipis.ir/uploads/LOGO-NEW_3954_4241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28604"/>
            <a:ext cx="4254605" cy="7632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203200" dir="5400000" sx="106000" sy="106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prstMaterial="powder"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1"/>
          <p:cNvSpPr>
            <a:spLocks noGrp="1"/>
          </p:cNvSpPr>
          <p:nvPr>
            <p:ph type="title"/>
          </p:nvPr>
        </p:nvSpPr>
        <p:spPr>
          <a:xfrm>
            <a:off x="3158625" y="849298"/>
            <a:ext cx="3186128" cy="7620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Content</a:t>
            </a:r>
            <a:endParaRPr lang="fa-IR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68004" y="6277514"/>
            <a:ext cx="2133600" cy="228600"/>
          </a:xfrm>
        </p:spPr>
        <p:txBody>
          <a:bodyPr/>
          <a:lstStyle/>
          <a:p>
            <a:r>
              <a:rPr lang="en-US" sz="2000" dirty="0" smtClean="0">
                <a:solidFill>
                  <a:srgbClr val="FFFFFF"/>
                </a:solidFill>
              </a:rPr>
              <a:t>7</a:t>
            </a:r>
            <a:endParaRPr lang="en-US" sz="2000" dirty="0">
              <a:solidFill>
                <a:srgbClr val="FFFFFF"/>
              </a:solidFill>
            </a:endParaRPr>
          </a:p>
        </p:txBody>
      </p:sp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2071670" y="2538416"/>
            <a:ext cx="4800600" cy="536575"/>
            <a:chOff x="1362" y="1698"/>
            <a:chExt cx="3024" cy="338"/>
          </a:xfrm>
        </p:grpSpPr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1362" y="1698"/>
              <a:ext cx="3024" cy="330"/>
              <a:chOff x="576" y="1296"/>
              <a:chExt cx="4848" cy="432"/>
            </a:xfrm>
          </p:grpSpPr>
          <p:sp>
            <p:nvSpPr>
              <p:cNvPr id="35" name="AutoShape 56"/>
              <p:cNvSpPr>
                <a:spLocks noChangeArrowheads="1"/>
              </p:cNvSpPr>
              <p:nvPr/>
            </p:nvSpPr>
            <p:spPr bwMode="gray">
              <a:xfrm>
                <a:off x="576" y="1296"/>
                <a:ext cx="4848" cy="432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2E5C">
                      <a:gamma/>
                      <a:tint val="90980"/>
                      <a:invGamma/>
                    </a:srgbClr>
                  </a:gs>
                  <a:gs pos="50000">
                    <a:srgbClr val="002E5C"/>
                  </a:gs>
                  <a:gs pos="100000">
                    <a:srgbClr val="002E5C">
                      <a:gamma/>
                      <a:tint val="90980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36" name="AutoShape 57"/>
              <p:cNvSpPr>
                <a:spLocks noChangeArrowheads="1"/>
              </p:cNvSpPr>
              <p:nvPr/>
            </p:nvSpPr>
            <p:spPr bwMode="gray">
              <a:xfrm>
                <a:off x="703" y="1296"/>
                <a:ext cx="4620" cy="432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4890">
                      <a:gamma/>
                      <a:tint val="72549"/>
                      <a:invGamma/>
                    </a:srgbClr>
                  </a:gs>
                  <a:gs pos="50000">
                    <a:srgbClr val="004890"/>
                  </a:gs>
                  <a:gs pos="100000">
                    <a:srgbClr val="004890">
                      <a:gamma/>
                      <a:tint val="72549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37" name="AutoShape 58"/>
              <p:cNvSpPr>
                <a:spLocks noChangeArrowheads="1"/>
              </p:cNvSpPr>
              <p:nvPr/>
            </p:nvSpPr>
            <p:spPr bwMode="gray">
              <a:xfrm>
                <a:off x="829" y="1296"/>
                <a:ext cx="4391" cy="432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99FF"/>
                  </a:gs>
                  <a:gs pos="50000">
                    <a:srgbClr val="0099FF">
                      <a:gamma/>
                      <a:tint val="62353"/>
                      <a:invGamma/>
                    </a:srgbClr>
                  </a:gs>
                  <a:gs pos="100000">
                    <a:srgbClr val="0099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sp>
          <p:nvSpPr>
            <p:cNvPr id="31" name="Rectangle 61"/>
            <p:cNvSpPr>
              <a:spLocks noChangeArrowheads="1"/>
            </p:cNvSpPr>
            <p:nvPr/>
          </p:nvSpPr>
          <p:spPr bwMode="gray">
            <a:xfrm>
              <a:off x="3418" y="1706"/>
              <a:ext cx="11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/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79"/>
          <p:cNvGrpSpPr>
            <a:grpSpLocks/>
          </p:cNvGrpSpPr>
          <p:nvPr/>
        </p:nvGrpSpPr>
        <p:grpSpPr bwMode="auto">
          <a:xfrm>
            <a:off x="2071670" y="3233741"/>
            <a:ext cx="4800600" cy="536575"/>
            <a:chOff x="1362" y="1698"/>
            <a:chExt cx="3024" cy="338"/>
          </a:xfrm>
        </p:grpSpPr>
        <p:grpSp>
          <p:nvGrpSpPr>
            <p:cNvPr id="8" name="Group 81"/>
            <p:cNvGrpSpPr>
              <a:grpSpLocks/>
            </p:cNvGrpSpPr>
            <p:nvPr/>
          </p:nvGrpSpPr>
          <p:grpSpPr bwMode="auto">
            <a:xfrm>
              <a:off x="1362" y="1698"/>
              <a:ext cx="3024" cy="330"/>
              <a:chOff x="576" y="1296"/>
              <a:chExt cx="4848" cy="432"/>
            </a:xfrm>
          </p:grpSpPr>
          <p:sp>
            <p:nvSpPr>
              <p:cNvPr id="44" name="AutoShape 82"/>
              <p:cNvSpPr>
                <a:spLocks noChangeArrowheads="1"/>
              </p:cNvSpPr>
              <p:nvPr/>
            </p:nvSpPr>
            <p:spPr bwMode="gray">
              <a:xfrm>
                <a:off x="576" y="1296"/>
                <a:ext cx="4848" cy="432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2E5C">
                      <a:gamma/>
                      <a:tint val="90980"/>
                      <a:invGamma/>
                    </a:srgbClr>
                  </a:gs>
                  <a:gs pos="50000">
                    <a:srgbClr val="002E5C"/>
                  </a:gs>
                  <a:gs pos="100000">
                    <a:srgbClr val="002E5C">
                      <a:gamma/>
                      <a:tint val="90980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5" name="AutoShape 83"/>
              <p:cNvSpPr>
                <a:spLocks noChangeArrowheads="1"/>
              </p:cNvSpPr>
              <p:nvPr/>
            </p:nvSpPr>
            <p:spPr bwMode="gray">
              <a:xfrm>
                <a:off x="703" y="1296"/>
                <a:ext cx="4620" cy="432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4890">
                      <a:gamma/>
                      <a:tint val="72549"/>
                      <a:invGamma/>
                    </a:srgbClr>
                  </a:gs>
                  <a:gs pos="50000">
                    <a:srgbClr val="004890"/>
                  </a:gs>
                  <a:gs pos="100000">
                    <a:srgbClr val="004890">
                      <a:gamma/>
                      <a:tint val="72549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6" name="AutoShape 84"/>
              <p:cNvSpPr>
                <a:spLocks noChangeArrowheads="1"/>
              </p:cNvSpPr>
              <p:nvPr/>
            </p:nvSpPr>
            <p:spPr bwMode="gray">
              <a:xfrm>
                <a:off x="829" y="1296"/>
                <a:ext cx="4391" cy="432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99FF"/>
                  </a:gs>
                  <a:gs pos="50000">
                    <a:srgbClr val="0099FF">
                      <a:gamma/>
                      <a:tint val="62353"/>
                      <a:invGamma/>
                    </a:srgbClr>
                  </a:gs>
                  <a:gs pos="100000">
                    <a:srgbClr val="0099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sp>
          <p:nvSpPr>
            <p:cNvPr id="40" name="Rectangle 87"/>
            <p:cNvSpPr>
              <a:spLocks noChangeArrowheads="1"/>
            </p:cNvSpPr>
            <p:nvPr/>
          </p:nvSpPr>
          <p:spPr bwMode="gray">
            <a:xfrm>
              <a:off x="3546" y="1706"/>
              <a:ext cx="11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/>
              <a:endParaRPr lang="en-US" sz="28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88"/>
          <p:cNvGrpSpPr>
            <a:grpSpLocks/>
          </p:cNvGrpSpPr>
          <p:nvPr/>
        </p:nvGrpSpPr>
        <p:grpSpPr bwMode="auto">
          <a:xfrm>
            <a:off x="2071670" y="3929066"/>
            <a:ext cx="4800600" cy="523875"/>
            <a:chOff x="1362" y="1698"/>
            <a:chExt cx="3024" cy="330"/>
          </a:xfrm>
        </p:grpSpPr>
        <p:grpSp>
          <p:nvGrpSpPr>
            <p:cNvPr id="11" name="Group 90"/>
            <p:cNvGrpSpPr>
              <a:grpSpLocks/>
            </p:cNvGrpSpPr>
            <p:nvPr/>
          </p:nvGrpSpPr>
          <p:grpSpPr bwMode="auto">
            <a:xfrm>
              <a:off x="1362" y="1698"/>
              <a:ext cx="3024" cy="330"/>
              <a:chOff x="576" y="1296"/>
              <a:chExt cx="4848" cy="432"/>
            </a:xfrm>
          </p:grpSpPr>
          <p:sp>
            <p:nvSpPr>
              <p:cNvPr id="53" name="AutoShape 91"/>
              <p:cNvSpPr>
                <a:spLocks noChangeArrowheads="1"/>
              </p:cNvSpPr>
              <p:nvPr/>
            </p:nvSpPr>
            <p:spPr bwMode="gray">
              <a:xfrm>
                <a:off x="576" y="1296"/>
                <a:ext cx="4848" cy="432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2E5C">
                      <a:gamma/>
                      <a:tint val="90980"/>
                      <a:invGamma/>
                    </a:srgbClr>
                  </a:gs>
                  <a:gs pos="50000">
                    <a:srgbClr val="002E5C"/>
                  </a:gs>
                  <a:gs pos="100000">
                    <a:srgbClr val="002E5C">
                      <a:gamma/>
                      <a:tint val="90980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54" name="AutoShape 92"/>
              <p:cNvSpPr>
                <a:spLocks noChangeArrowheads="1"/>
              </p:cNvSpPr>
              <p:nvPr/>
            </p:nvSpPr>
            <p:spPr bwMode="gray">
              <a:xfrm>
                <a:off x="703" y="1296"/>
                <a:ext cx="4620" cy="432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4890">
                      <a:gamma/>
                      <a:tint val="72549"/>
                      <a:invGamma/>
                    </a:srgbClr>
                  </a:gs>
                  <a:gs pos="50000">
                    <a:srgbClr val="004890"/>
                  </a:gs>
                  <a:gs pos="100000">
                    <a:srgbClr val="004890">
                      <a:gamma/>
                      <a:tint val="72549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55" name="AutoShape 93"/>
              <p:cNvSpPr>
                <a:spLocks noChangeArrowheads="1"/>
              </p:cNvSpPr>
              <p:nvPr/>
            </p:nvSpPr>
            <p:spPr bwMode="gray">
              <a:xfrm>
                <a:off x="829" y="1296"/>
                <a:ext cx="4391" cy="432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99FF"/>
                  </a:gs>
                  <a:gs pos="50000">
                    <a:srgbClr val="0099FF">
                      <a:gamma/>
                      <a:tint val="62353"/>
                      <a:invGamma/>
                    </a:srgbClr>
                  </a:gs>
                  <a:gs pos="100000">
                    <a:srgbClr val="0099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sp>
          <p:nvSpPr>
            <p:cNvPr id="49" name="Rectangle 96"/>
            <p:cNvSpPr>
              <a:spLocks noChangeArrowheads="1"/>
            </p:cNvSpPr>
            <p:nvPr/>
          </p:nvSpPr>
          <p:spPr bwMode="gray">
            <a:xfrm>
              <a:off x="3954" y="1698"/>
              <a:ext cx="11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/>
              <a:endParaRPr lang="en-US" sz="28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Group 97"/>
          <p:cNvGrpSpPr>
            <a:grpSpLocks/>
          </p:cNvGrpSpPr>
          <p:nvPr/>
        </p:nvGrpSpPr>
        <p:grpSpPr bwMode="auto">
          <a:xfrm>
            <a:off x="2071670" y="4605341"/>
            <a:ext cx="4800600" cy="552450"/>
            <a:chOff x="1362" y="1698"/>
            <a:chExt cx="3024" cy="348"/>
          </a:xfrm>
        </p:grpSpPr>
        <p:grpSp>
          <p:nvGrpSpPr>
            <p:cNvPr id="14" name="Group 99"/>
            <p:cNvGrpSpPr>
              <a:grpSpLocks/>
            </p:cNvGrpSpPr>
            <p:nvPr/>
          </p:nvGrpSpPr>
          <p:grpSpPr bwMode="auto">
            <a:xfrm>
              <a:off x="1362" y="1698"/>
              <a:ext cx="3024" cy="330"/>
              <a:chOff x="576" y="1296"/>
              <a:chExt cx="4848" cy="432"/>
            </a:xfrm>
          </p:grpSpPr>
          <p:sp>
            <p:nvSpPr>
              <p:cNvPr id="62" name="AutoShape 100"/>
              <p:cNvSpPr>
                <a:spLocks noChangeArrowheads="1"/>
              </p:cNvSpPr>
              <p:nvPr/>
            </p:nvSpPr>
            <p:spPr bwMode="gray">
              <a:xfrm>
                <a:off x="576" y="1296"/>
                <a:ext cx="4848" cy="432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2E5C">
                      <a:gamma/>
                      <a:tint val="90980"/>
                      <a:invGamma/>
                    </a:srgbClr>
                  </a:gs>
                  <a:gs pos="50000">
                    <a:srgbClr val="002E5C"/>
                  </a:gs>
                  <a:gs pos="100000">
                    <a:srgbClr val="002E5C">
                      <a:gamma/>
                      <a:tint val="90980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63" name="AutoShape 101"/>
              <p:cNvSpPr>
                <a:spLocks noChangeArrowheads="1"/>
              </p:cNvSpPr>
              <p:nvPr/>
            </p:nvSpPr>
            <p:spPr bwMode="gray">
              <a:xfrm>
                <a:off x="703" y="1296"/>
                <a:ext cx="4620" cy="432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4890">
                      <a:gamma/>
                      <a:tint val="72549"/>
                      <a:invGamma/>
                    </a:srgbClr>
                  </a:gs>
                  <a:gs pos="50000">
                    <a:srgbClr val="004890"/>
                  </a:gs>
                  <a:gs pos="100000">
                    <a:srgbClr val="004890">
                      <a:gamma/>
                      <a:tint val="72549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64" name="AutoShape 102"/>
              <p:cNvSpPr>
                <a:spLocks noChangeArrowheads="1"/>
              </p:cNvSpPr>
              <p:nvPr/>
            </p:nvSpPr>
            <p:spPr bwMode="gray">
              <a:xfrm>
                <a:off x="829" y="1296"/>
                <a:ext cx="4391" cy="432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99FF"/>
                  </a:gs>
                  <a:gs pos="50000">
                    <a:srgbClr val="0099FF">
                      <a:gamma/>
                      <a:tint val="62353"/>
                      <a:invGamma/>
                    </a:srgbClr>
                  </a:gs>
                  <a:gs pos="100000">
                    <a:srgbClr val="0099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sp>
          <p:nvSpPr>
            <p:cNvPr id="58" name="Rectangle 105"/>
            <p:cNvSpPr>
              <a:spLocks noChangeArrowheads="1"/>
            </p:cNvSpPr>
            <p:nvPr/>
          </p:nvSpPr>
          <p:spPr bwMode="gray">
            <a:xfrm>
              <a:off x="4183" y="1716"/>
              <a:ext cx="11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/>
              <a:endParaRPr lang="en-US" sz="28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78"/>
          <p:cNvGrpSpPr>
            <a:grpSpLocks/>
          </p:cNvGrpSpPr>
          <p:nvPr/>
        </p:nvGrpSpPr>
        <p:grpSpPr bwMode="auto">
          <a:xfrm>
            <a:off x="2120161" y="1902300"/>
            <a:ext cx="4800600" cy="523875"/>
            <a:chOff x="1362" y="1698"/>
            <a:chExt cx="3024" cy="330"/>
          </a:xfrm>
        </p:grpSpPr>
        <p:grpSp>
          <p:nvGrpSpPr>
            <p:cNvPr id="20" name="Group 55"/>
            <p:cNvGrpSpPr>
              <a:grpSpLocks/>
            </p:cNvGrpSpPr>
            <p:nvPr/>
          </p:nvGrpSpPr>
          <p:grpSpPr bwMode="auto">
            <a:xfrm>
              <a:off x="1362" y="1698"/>
              <a:ext cx="3024" cy="330"/>
              <a:chOff x="576" y="1296"/>
              <a:chExt cx="4848" cy="432"/>
            </a:xfrm>
          </p:grpSpPr>
          <p:sp>
            <p:nvSpPr>
              <p:cNvPr id="80" name="AutoShape 56"/>
              <p:cNvSpPr>
                <a:spLocks noChangeArrowheads="1"/>
              </p:cNvSpPr>
              <p:nvPr/>
            </p:nvSpPr>
            <p:spPr bwMode="gray">
              <a:xfrm>
                <a:off x="576" y="1296"/>
                <a:ext cx="4848" cy="432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2E5C">
                      <a:gamma/>
                      <a:tint val="90980"/>
                      <a:invGamma/>
                    </a:srgbClr>
                  </a:gs>
                  <a:gs pos="50000">
                    <a:srgbClr val="002E5C"/>
                  </a:gs>
                  <a:gs pos="100000">
                    <a:srgbClr val="002E5C">
                      <a:gamma/>
                      <a:tint val="90980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81" name="AutoShape 57"/>
              <p:cNvSpPr>
                <a:spLocks noChangeArrowheads="1"/>
              </p:cNvSpPr>
              <p:nvPr/>
            </p:nvSpPr>
            <p:spPr bwMode="gray">
              <a:xfrm>
                <a:off x="703" y="1296"/>
                <a:ext cx="4620" cy="432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4890">
                      <a:gamma/>
                      <a:tint val="72549"/>
                      <a:invGamma/>
                    </a:srgbClr>
                  </a:gs>
                  <a:gs pos="50000">
                    <a:srgbClr val="004890"/>
                  </a:gs>
                  <a:gs pos="100000">
                    <a:srgbClr val="004890">
                      <a:gamma/>
                      <a:tint val="72549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82" name="AutoShape 58"/>
              <p:cNvSpPr>
                <a:spLocks noChangeArrowheads="1"/>
              </p:cNvSpPr>
              <p:nvPr/>
            </p:nvSpPr>
            <p:spPr bwMode="gray">
              <a:xfrm>
                <a:off x="829" y="1296"/>
                <a:ext cx="4391" cy="432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99FF"/>
                  </a:gs>
                  <a:gs pos="50000">
                    <a:srgbClr val="0099FF">
                      <a:gamma/>
                      <a:tint val="62353"/>
                      <a:invGamma/>
                    </a:srgbClr>
                  </a:gs>
                  <a:gs pos="100000">
                    <a:srgbClr val="0099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76" name="Rectangle 61"/>
            <p:cNvSpPr>
              <a:spLocks noChangeArrowheads="1"/>
            </p:cNvSpPr>
            <p:nvPr/>
          </p:nvSpPr>
          <p:spPr bwMode="gray">
            <a:xfrm>
              <a:off x="3269" y="1698"/>
              <a:ext cx="11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/>
              <a:endPara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65" name="Rectangle 64"/>
          <p:cNvSpPr/>
          <p:nvPr/>
        </p:nvSpPr>
        <p:spPr>
          <a:xfrm>
            <a:off x="3214678" y="1928802"/>
            <a:ext cx="2339743" cy="4339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ngsana New" pitchFamily="18" charset="-34"/>
                <a:hlinkClick r:id="rId2"/>
              </a:rPr>
              <a:t>IRAN At Glance</a:t>
            </a:r>
            <a:endParaRPr lang="fa-I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ngsana New" pitchFamily="18" charset="-34"/>
              <a:hlinkClick r:id="rId2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154102" y="2563810"/>
            <a:ext cx="2819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ngsana New" pitchFamily="18" charset="-34"/>
                <a:hlinkClick r:id="rId2"/>
              </a:rPr>
              <a:t> Armenia At Glance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ngsana New" pitchFamily="18" charset="-34"/>
              <a:hlinkClick r:id="rId2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025664" y="3278190"/>
            <a:ext cx="2669320" cy="4339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55700">
              <a:lnSpc>
                <a:spcPct val="90000"/>
              </a:lnSpc>
              <a:spcAft>
                <a:spcPct val="35000"/>
              </a:spcAft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ngsana New" pitchFamily="18" charset="-34"/>
                <a:hlinkClick r:id="rId2"/>
              </a:rPr>
              <a:t>Bilateral Relations</a:t>
            </a:r>
            <a:endParaRPr lang="fa-I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ngsana New" pitchFamily="18" charset="-34"/>
              <a:hlinkClick r:id="rId2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500298" y="3857628"/>
            <a:ext cx="4176143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ngsana New" pitchFamily="18" charset="-34"/>
                <a:hlinkClick r:id="rId2"/>
              </a:rPr>
              <a:t>Opportunities and challenges</a:t>
            </a:r>
            <a:endParaRPr lang="fa-I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ngsana New" pitchFamily="18" charset="-34"/>
              <a:hlinkClick r:id="rId2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449936" y="4492636"/>
            <a:ext cx="4176143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ngsana New" pitchFamily="18" charset="-34"/>
                <a:hlinkClick r:id="rId2"/>
              </a:rPr>
              <a:t>Conclusion and Suggestions </a:t>
            </a:r>
            <a:endParaRPr lang="fa-I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ngsana New" pitchFamily="18" charset="-34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0605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4894-050-A7CE58D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57430"/>
            <a:ext cx="4357686" cy="40005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0" y="135729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Persepolis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1280px-Cyrus_Cylin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2000" y="2500306"/>
            <a:ext cx="4572000" cy="38576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572000" y="1285860"/>
            <a:ext cx="4286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 smtClean="0"/>
              <a:t>The Cyrus Cylinder is a document issued by Cyrus the Great  and known as The First Charter of Human Rights</a:t>
            </a:r>
            <a:endParaRPr lang="fa-I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6116" y="785794"/>
            <a:ext cx="2723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/>
              <a:t>A Country for All Seasons</a:t>
            </a:r>
            <a:endParaRPr lang="fa-I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143380"/>
            <a:ext cx="4214810" cy="2714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5860"/>
            <a:ext cx="4286248" cy="27860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8" descr="loot-11big.jpg"/>
          <p:cNvPicPr>
            <a:picLocks noChangeAspect="1"/>
          </p:cNvPicPr>
          <p:nvPr/>
        </p:nvPicPr>
        <p:blipFill>
          <a:blip r:embed="rId4" cstate="print"/>
          <a:srcRect b="7791"/>
          <a:stretch>
            <a:fillRect/>
          </a:stretch>
        </p:blipFill>
        <p:spPr bwMode="auto">
          <a:xfrm>
            <a:off x="0" y="4071942"/>
            <a:ext cx="4267200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290" name="Picture 2" descr="Image result for ‫ایران در چهار فصل سال‬‎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1214422"/>
            <a:ext cx="4214810" cy="29527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9552" y="2636912"/>
            <a:ext cx="8072438" cy="1571636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0" algn="ctr" defTabSz="11557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IRAN AT GLANCE</a:t>
            </a:r>
            <a:endParaRPr lang="fa-IR" sz="4800" dirty="0"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0" y="981929"/>
          <a:ext cx="9001156" cy="57332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428860"/>
                <a:gridCol w="6572296"/>
              </a:tblGrid>
              <a:tr h="66758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/>
                        <a:t> Official name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/>
                        <a:t> Islamic Republic of Iran 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  <a:tr h="3707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Aharoni" pitchFamily="2" charset="-79"/>
                          <a:cs typeface="Aharoni" pitchFamily="2" charset="-79"/>
                        </a:rPr>
                        <a:t> Head of State</a:t>
                      </a:r>
                      <a:endParaRPr lang="en-US" sz="1800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 </a:t>
                      </a:r>
                      <a:r>
                        <a:rPr lang="en-US" sz="2000" dirty="0" smtClean="0"/>
                        <a:t>H.E</a:t>
                      </a:r>
                      <a:r>
                        <a:rPr lang="en-US" sz="2000" dirty="0"/>
                        <a:t>. Dr. Hassan </a:t>
                      </a:r>
                      <a:r>
                        <a:rPr lang="en-US" sz="2000" dirty="0" err="1"/>
                        <a:t>Rouhani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  <a:tr h="3707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Aharoni" pitchFamily="2" charset="-79"/>
                          <a:cs typeface="Aharoni" pitchFamily="2" charset="-79"/>
                        </a:rPr>
                        <a:t> National Day</a:t>
                      </a:r>
                      <a:endParaRPr lang="en-US" sz="1800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/>
                        <a:t> </a:t>
                      </a:r>
                      <a:r>
                        <a:rPr lang="en-US" sz="2000" dirty="0" smtClean="0"/>
                        <a:t>February 11</a:t>
                      </a:r>
                      <a:r>
                        <a:rPr lang="en-US" sz="2000" baseline="30000" dirty="0" smtClean="0"/>
                        <a:t>th</a:t>
                      </a:r>
                      <a:r>
                        <a:rPr lang="en-US" sz="2000" dirty="0" smtClean="0"/>
                        <a:t> (Islamic </a:t>
                      </a:r>
                      <a:r>
                        <a:rPr lang="en-US" sz="2000" dirty="0"/>
                        <a:t>Revolution of Iran-1979)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  <a:tr h="3707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Aharoni" pitchFamily="2" charset="-79"/>
                          <a:cs typeface="Aharoni" pitchFamily="2" charset="-79"/>
                        </a:rPr>
                        <a:t> Capital</a:t>
                      </a:r>
                      <a:endParaRPr lang="en-US" sz="1800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/>
                        <a:t>  Tehran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  <a:tr h="3707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Aharoni" pitchFamily="2" charset="-79"/>
                          <a:cs typeface="Aharoni" pitchFamily="2" charset="-79"/>
                        </a:rPr>
                        <a:t> Area</a:t>
                      </a:r>
                      <a:endParaRPr lang="en-US" sz="1800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/>
                        <a:t> 1,648,196 sq km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  <a:tr h="7223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haroni" pitchFamily="2" charset="-79"/>
                          <a:cs typeface="Aharoni" pitchFamily="2" charset="-79"/>
                        </a:rPr>
                        <a:t> Land boundaries</a:t>
                      </a:r>
                      <a:endParaRPr lang="en-US" sz="1800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 </a:t>
                      </a:r>
                      <a:r>
                        <a:rPr lang="en-US" sz="2000" dirty="0" smtClean="0"/>
                        <a:t>General information4,137 </a:t>
                      </a:r>
                      <a:r>
                        <a:rPr lang="en-US" sz="2000" dirty="0"/>
                        <a:t>km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  <a:tr h="6933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haroni" pitchFamily="2" charset="-79"/>
                          <a:cs typeface="Aharoni" pitchFamily="2" charset="-79"/>
                        </a:rPr>
                        <a:t> Sea boundaries</a:t>
                      </a:r>
                      <a:endParaRPr lang="en-US" sz="1800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 2,700 km (Including the Caspian Sea)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  <a:tr h="7223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haroni" pitchFamily="2" charset="-79"/>
                          <a:cs typeface="Aharoni" pitchFamily="2" charset="-79"/>
                        </a:rPr>
                        <a:t> River boundaries</a:t>
                      </a:r>
                      <a:endParaRPr lang="en-US" sz="1800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 1,918 km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  <a:tr h="7223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haroni" pitchFamily="2" charset="-79"/>
                          <a:cs typeface="Aharoni" pitchFamily="2" charset="-79"/>
                        </a:rPr>
                        <a:t> Border countries</a:t>
                      </a:r>
                      <a:endParaRPr lang="en-US" sz="1800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 Afghanistan, Azerbaijan , Armenia, Iraq, Pakistan, Turkey, Turkmenistan +10 sea neighbors 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  <a:tr h="7223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haroni" pitchFamily="2" charset="-79"/>
                          <a:cs typeface="Aharoni" pitchFamily="2" charset="-79"/>
                        </a:rPr>
                        <a:t> Climate</a:t>
                      </a:r>
                      <a:endParaRPr lang="en-US" sz="1800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/>
                        <a:t> Mostly arid or semi-arid, temperate along Caspian coast and mountainous temperate along west and north-west.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071802" y="357166"/>
            <a:ext cx="4162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General</a:t>
            </a:r>
            <a:r>
              <a:rPr lang="en-US" sz="2400" b="1" dirty="0" smtClean="0">
                <a:solidFill>
                  <a:prstClr val="black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information</a:t>
            </a:r>
            <a:endParaRPr lang="fa-IR" sz="2400" b="1" dirty="0">
              <a:solidFill>
                <a:prstClr val="black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/>
        </p:nvGraphicFramePr>
        <p:xfrm>
          <a:off x="142844" y="381000"/>
          <a:ext cx="8858312" cy="6365367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643206"/>
                <a:gridCol w="6215106"/>
              </a:tblGrid>
              <a:tr h="39721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/>
                        <a:t>Economic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dirty="0" smtClean="0"/>
                        <a:t>Index </a:t>
                      </a:r>
                      <a:endParaRPr lang="en-US" sz="2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solidFill>
                      <a:schemeClr val="accent1"/>
                    </a:solidFill>
                  </a:tcPr>
                </a:tc>
              </a:tr>
              <a:tr h="6380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haroni" pitchFamily="2" charset="-79"/>
                          <a:cs typeface="Aharoni" pitchFamily="2" charset="-79"/>
                        </a:rPr>
                        <a:t>Natural resources</a:t>
                      </a:r>
                      <a:endParaRPr lang="en-US" sz="1800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Petroleum,  natural  gas, coal, chromium, copper, iron ore, lead, manganese, zinc, sulfur 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  <a:tr h="34033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haroni" pitchFamily="2" charset="-79"/>
                          <a:cs typeface="Aharoni" pitchFamily="2" charset="-79"/>
                        </a:rPr>
                        <a:t> Arable land</a:t>
                      </a:r>
                      <a:endParaRPr lang="en-US" sz="1800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 300,000 sq. Km                  18.2%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  <a:tr h="34033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haroni" pitchFamily="2" charset="-79"/>
                          <a:cs typeface="Aharoni" pitchFamily="2" charset="-79"/>
                        </a:rPr>
                        <a:t> Meadows and pastures</a:t>
                      </a:r>
                      <a:endParaRPr lang="en-US" sz="1800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 900,000 sq. Km                   54.6%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  <a:tr h="34033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haroni" pitchFamily="2" charset="-79"/>
                          <a:cs typeface="Aharoni" pitchFamily="2" charset="-79"/>
                        </a:rPr>
                        <a:t> Forest and woodland</a:t>
                      </a:r>
                      <a:endParaRPr lang="en-US" sz="1800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 120,000 sq. Km                     7.3%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  <a:tr h="34033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haroni" pitchFamily="2" charset="-79"/>
                          <a:cs typeface="Aharoni" pitchFamily="2" charset="-79"/>
                        </a:rPr>
                        <a:t> Other</a:t>
                      </a:r>
                      <a:endParaRPr lang="en-US" sz="1800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 258,000 sq. Km                   15.7%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  <a:tr h="34033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haroni" pitchFamily="2" charset="-79"/>
                          <a:cs typeface="Aharoni" pitchFamily="2" charset="-79"/>
                        </a:rPr>
                        <a:t> Irrigated land</a:t>
                      </a:r>
                      <a:endParaRPr lang="en-US" sz="1800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 70,000 sq. Km                       4.2%     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  <a:tr h="125746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haroni" pitchFamily="2" charset="-79"/>
                          <a:cs typeface="Aharoni" pitchFamily="2" charset="-79"/>
                        </a:rPr>
                        <a:t>Agricultural products</a:t>
                      </a:r>
                      <a:endParaRPr lang="en-US" sz="1800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 Wheat, rice, barley, potato, grains, sugar-beet, cotton, fresh &amp; dried fruits, dates, </a:t>
                      </a:r>
                      <a:r>
                        <a:rPr lang="en-US" sz="1800" kern="1200" dirty="0" smtClean="0"/>
                        <a:t>pistachio, Saffron, </a:t>
                      </a:r>
                      <a:r>
                        <a:rPr lang="en-US" sz="1800" kern="1200" dirty="0"/>
                        <a:t>nuts,  poultry, meat, dairy products, wool; caviar, flowers and medicinal plants.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  <a:tr h="34033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haroni" pitchFamily="2" charset="-79"/>
                          <a:cs typeface="Aharoni" pitchFamily="2" charset="-79"/>
                        </a:rPr>
                        <a:t> Population</a:t>
                      </a:r>
                      <a:endParaRPr lang="en-US" sz="1800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 </a:t>
                      </a:r>
                      <a:r>
                        <a:rPr lang="en-US" sz="1800" kern="1200" dirty="0" smtClean="0"/>
                        <a:t>80 </a:t>
                      </a:r>
                      <a:r>
                        <a:rPr lang="en-US" sz="1800" kern="1200" dirty="0"/>
                        <a:t>million (</a:t>
                      </a:r>
                      <a:r>
                        <a:rPr lang="en-US" sz="1800" kern="1200" dirty="0" smtClean="0"/>
                        <a:t>2017)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  <a:tr h="34033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haroni" pitchFamily="2" charset="-79"/>
                          <a:cs typeface="Aharoni" pitchFamily="2" charset="-79"/>
                        </a:rPr>
                        <a:t> Population growth rate</a:t>
                      </a:r>
                      <a:endParaRPr lang="en-US" sz="1800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 1.30% (</a:t>
                      </a:r>
                      <a:r>
                        <a:rPr lang="en-US" sz="1800" kern="1200" dirty="0" smtClean="0"/>
                        <a:t>2016)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  <a:tr h="34033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latin typeface="Aharoni" pitchFamily="2" charset="-79"/>
                          <a:cs typeface="Aharoni" pitchFamily="2" charset="-79"/>
                        </a:rPr>
                        <a:t>Average age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30 Yrs. (60%</a:t>
                      </a:r>
                      <a:r>
                        <a:rPr lang="en-US" sz="1800" kern="1200" baseline="0" dirty="0" smtClean="0"/>
                        <a:t> bellow 35 Yrs.)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  <a:tr h="34033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latin typeface="Aharoni" pitchFamily="2" charset="-79"/>
                          <a:cs typeface="Aharoni" pitchFamily="2" charset="-79"/>
                        </a:rPr>
                        <a:t>University educated 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14,000,000 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  <a:tr h="63808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latin typeface="Aharoni" pitchFamily="2" charset="-79"/>
                          <a:cs typeface="Aharoni" pitchFamily="2" charset="-79"/>
                        </a:rPr>
                        <a:t>Annual university capacity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1,300,000</a:t>
                      </a:r>
                      <a:r>
                        <a:rPr lang="en-US" sz="1800" kern="1200" baseline="0" dirty="0" smtClean="0"/>
                        <a:t>  (300,00 Engineers,2</a:t>
                      </a:r>
                      <a:r>
                        <a:rPr lang="en-US" sz="1800" kern="1200" baseline="30000" dirty="0" smtClean="0"/>
                        <a:t>nd</a:t>
                      </a:r>
                      <a:r>
                        <a:rPr lang="en-US" sz="1800" kern="1200" baseline="0" dirty="0" smtClean="0"/>
                        <a:t> in the world)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  <a:tr h="34033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latin typeface="Aharoni" pitchFamily="2" charset="-79"/>
                          <a:cs typeface="Aharoni" pitchFamily="2" charset="-79"/>
                        </a:rPr>
                        <a:t>Oil &amp; Gas Reserves 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Oil 10%, Gas 18% (1</a:t>
                      </a:r>
                      <a:r>
                        <a:rPr lang="en-US" sz="1800" kern="1200" baseline="30000" dirty="0" smtClean="0"/>
                        <a:t>st</a:t>
                      </a:r>
                      <a:r>
                        <a:rPr lang="en-US" sz="1800" kern="1200" baseline="0" dirty="0" smtClean="0"/>
                        <a:t> in the world Energy) 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90600" y="457200"/>
          <a:ext cx="7696200" cy="6570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1667"/>
                <a:gridCol w="5394533"/>
              </a:tblGrid>
              <a:tr h="3422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7001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Religions</a:t>
                      </a:r>
                      <a:endParaRPr lang="en-US" sz="16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Muslim                                                        99.56%</a:t>
                      </a:r>
                      <a:endParaRPr lang="en-US" sz="16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Zoroastrian, Christian &amp; Jewish              0.44%</a:t>
                      </a:r>
                      <a:endParaRPr lang="en-US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3942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Languages </a:t>
                      </a:r>
                      <a:endParaRPr lang="en-US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en-US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Persian</a:t>
                      </a:r>
                      <a:r>
                        <a:rPr lang="en-US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and Persian</a:t>
                      </a:r>
                      <a:r>
                        <a:rPr lang="en-US" sz="16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dialect </a:t>
                      </a:r>
                      <a:r>
                        <a:rPr lang="fa-IR" sz="16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en-US" sz="16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en-US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Azeri</a:t>
                      </a:r>
                      <a:r>
                        <a:rPr lang="en-US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Kurdish, Lori, </a:t>
                      </a:r>
                      <a:r>
                        <a:rPr lang="en-US" sz="1600" b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Balouchi</a:t>
                      </a:r>
                      <a:r>
                        <a:rPr lang="en-US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Arabic</a:t>
                      </a:r>
                      <a:endParaRPr lang="en-US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3942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Literacy (2015)</a:t>
                      </a:r>
                      <a:endParaRPr lang="en-US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Total      </a:t>
                      </a:r>
                      <a:r>
                        <a:rPr lang="en-US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92%</a:t>
                      </a:r>
                      <a:endParaRPr lang="en-US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3942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Currency</a:t>
                      </a:r>
                      <a:endParaRPr lang="en-US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Rial</a:t>
                      </a:r>
                      <a:r>
                        <a:rPr lang="en-US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en-US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en-US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IRR 35659=1$)</a:t>
                      </a:r>
                      <a:endParaRPr lang="en-US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3942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GDP </a:t>
                      </a:r>
                      <a:endParaRPr lang="en-US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en-US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412.2 </a:t>
                      </a:r>
                      <a:r>
                        <a:rPr lang="en-US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billion US$ (</a:t>
                      </a:r>
                      <a:r>
                        <a:rPr lang="en-US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2016)</a:t>
                      </a:r>
                      <a:endParaRPr lang="en-US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3942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GDP per capita</a:t>
                      </a:r>
                      <a:endParaRPr lang="en-US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en-US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5442 </a:t>
                      </a:r>
                      <a:r>
                        <a:rPr lang="en-US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US$ (</a:t>
                      </a:r>
                      <a:r>
                        <a:rPr lang="en-US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2014)</a:t>
                      </a:r>
                      <a:endParaRPr lang="en-US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3942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GDP growth rate</a:t>
                      </a:r>
                      <a:endParaRPr lang="en-US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en-US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7.8 </a:t>
                      </a:r>
                      <a:r>
                        <a:rPr lang="en-US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(</a:t>
                      </a:r>
                      <a:r>
                        <a:rPr lang="en-US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2016)</a:t>
                      </a:r>
                      <a:endParaRPr lang="en-US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3942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Total Imports</a:t>
                      </a:r>
                      <a:endParaRPr lang="en-US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</a:t>
                      </a:r>
                      <a:r>
                        <a:rPr lang="en-US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 </a:t>
                      </a:r>
                      <a:r>
                        <a:rPr lang="en-US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billion </a:t>
                      </a:r>
                      <a:r>
                        <a:rPr lang="en-US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US $ (</a:t>
                      </a:r>
                      <a:r>
                        <a:rPr lang="en-US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2016)</a:t>
                      </a:r>
                      <a:r>
                        <a:rPr lang="en-US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3942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Total </a:t>
                      </a:r>
                      <a:r>
                        <a:rPr lang="en-US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Exports(non Oil)</a:t>
                      </a:r>
                      <a:endParaRPr lang="en-US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 </a:t>
                      </a:r>
                      <a:r>
                        <a:rPr lang="en-US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</a:t>
                      </a:r>
                      <a:r>
                        <a:rPr lang="en-US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illion </a:t>
                      </a:r>
                      <a:r>
                        <a:rPr lang="en-US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US $ (</a:t>
                      </a:r>
                      <a:r>
                        <a:rPr lang="en-US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2016)</a:t>
                      </a:r>
                      <a:endParaRPr lang="en-US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3942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FDI (approved) </a:t>
                      </a:r>
                      <a:endParaRPr lang="en-US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en-US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r>
                        <a:rPr lang="en-US" sz="16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b</a:t>
                      </a:r>
                      <a:r>
                        <a:rPr lang="en-US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illion </a:t>
                      </a:r>
                      <a:r>
                        <a:rPr lang="en-US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US $ (</a:t>
                      </a:r>
                      <a:r>
                        <a:rPr lang="en-US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2016)</a:t>
                      </a:r>
                      <a:endParaRPr lang="en-US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4865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Electricity </a:t>
                      </a:r>
                      <a:endParaRPr lang="en-US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Production: 65000 MWH 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2016)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</a:tr>
              <a:tr h="3942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Railways networks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15000 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km (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2016)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3942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Road networks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250000 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km (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2016)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352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Ports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11 commercial ports</a:t>
                      </a: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RT (11)">
  <a:themeElements>
    <a:clrScheme name="Custom 3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FFFF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191tgp_global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91tgp_global_light 1">
        <a:dk1>
          <a:srgbClr val="808080"/>
        </a:dk1>
        <a:lt1>
          <a:srgbClr val="FFFFFF"/>
        </a:lt1>
        <a:dk2>
          <a:srgbClr val="0E237E"/>
        </a:dk2>
        <a:lt2>
          <a:srgbClr val="CCECFF"/>
        </a:lt2>
        <a:accent1>
          <a:srgbClr val="709EE2"/>
        </a:accent1>
        <a:accent2>
          <a:srgbClr val="9874F2"/>
        </a:accent2>
        <a:accent3>
          <a:srgbClr val="AAACC0"/>
        </a:accent3>
        <a:accent4>
          <a:srgbClr val="DADADA"/>
        </a:accent4>
        <a:accent5>
          <a:srgbClr val="BBCCEE"/>
        </a:accent5>
        <a:accent6>
          <a:srgbClr val="8968DB"/>
        </a:accent6>
        <a:hlink>
          <a:srgbClr val="3B9D81"/>
        </a:hlink>
        <a:folHlink>
          <a:srgbClr val="80C0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1tgp_global_light 2">
        <a:dk1>
          <a:srgbClr val="808080"/>
        </a:dk1>
        <a:lt1>
          <a:srgbClr val="FFFFFF"/>
        </a:lt1>
        <a:dk2>
          <a:srgbClr val="6C2042"/>
        </a:dk2>
        <a:lt2>
          <a:srgbClr val="CCECFF"/>
        </a:lt2>
        <a:accent1>
          <a:srgbClr val="ED9C65"/>
        </a:accent1>
        <a:accent2>
          <a:srgbClr val="5D7CDF"/>
        </a:accent2>
        <a:accent3>
          <a:srgbClr val="BAABB0"/>
        </a:accent3>
        <a:accent4>
          <a:srgbClr val="DADADA"/>
        </a:accent4>
        <a:accent5>
          <a:srgbClr val="F4CBB8"/>
        </a:accent5>
        <a:accent6>
          <a:srgbClr val="5370CA"/>
        </a:accent6>
        <a:hlink>
          <a:srgbClr val="93AB2D"/>
        </a:hlink>
        <a:folHlink>
          <a:srgbClr val="5097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1tgp_global_light 3">
        <a:dk1>
          <a:srgbClr val="808080"/>
        </a:dk1>
        <a:lt1>
          <a:srgbClr val="FFFFFF"/>
        </a:lt1>
        <a:dk2>
          <a:srgbClr val="004E4C"/>
        </a:dk2>
        <a:lt2>
          <a:srgbClr val="FFFFCC"/>
        </a:lt2>
        <a:accent1>
          <a:srgbClr val="6FB4E3"/>
        </a:accent1>
        <a:accent2>
          <a:srgbClr val="2B976E"/>
        </a:accent2>
        <a:accent3>
          <a:srgbClr val="AAB2B2"/>
        </a:accent3>
        <a:accent4>
          <a:srgbClr val="DADADA"/>
        </a:accent4>
        <a:accent5>
          <a:srgbClr val="BBD6EF"/>
        </a:accent5>
        <a:accent6>
          <a:srgbClr val="268863"/>
        </a:accent6>
        <a:hlink>
          <a:srgbClr val="879543"/>
        </a:hlink>
        <a:folHlink>
          <a:srgbClr val="E3981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اسلاید</Template>
  <TotalTime>568</TotalTime>
  <Words>971</Words>
  <Application>Microsoft Office PowerPoint</Application>
  <PresentationFormat>On-screen Show (4:3)</PresentationFormat>
  <Paragraphs>325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MRT (11)</vt:lpstr>
      <vt:lpstr>Slide 1</vt:lpstr>
      <vt:lpstr>Slide 2</vt:lpstr>
      <vt:lpstr>Content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Vote of thanks</vt:lpstr>
    </vt:vector>
  </TitlesOfParts>
  <Company>MRT www.Win2Farsi.com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MRT</dc:creator>
  <cp:lastModifiedBy>pak</cp:lastModifiedBy>
  <cp:revision>72</cp:revision>
  <dcterms:created xsi:type="dcterms:W3CDTF">2017-12-20T07:47:05Z</dcterms:created>
  <dcterms:modified xsi:type="dcterms:W3CDTF">2018-01-03T08:43:07Z</dcterms:modified>
</cp:coreProperties>
</file>